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5" r:id="rId1"/>
  </p:sldMasterIdLst>
  <p:notesMasterIdLst>
    <p:notesMasterId r:id="rId33"/>
  </p:notesMasterIdLst>
  <p:sldIdLst>
    <p:sldId id="256" r:id="rId2"/>
    <p:sldId id="306" r:id="rId3"/>
    <p:sldId id="307" r:id="rId4"/>
    <p:sldId id="308" r:id="rId5"/>
    <p:sldId id="309" r:id="rId6"/>
    <p:sldId id="310" r:id="rId7"/>
    <p:sldId id="261" r:id="rId8"/>
    <p:sldId id="311" r:id="rId9"/>
    <p:sldId id="312" r:id="rId10"/>
    <p:sldId id="327" r:id="rId11"/>
    <p:sldId id="313" r:id="rId12"/>
    <p:sldId id="324" r:id="rId13"/>
    <p:sldId id="325" r:id="rId14"/>
    <p:sldId id="326" r:id="rId15"/>
    <p:sldId id="328" r:id="rId16"/>
    <p:sldId id="341" r:id="rId17"/>
    <p:sldId id="342" r:id="rId18"/>
    <p:sldId id="329" r:id="rId19"/>
    <p:sldId id="330" r:id="rId20"/>
    <p:sldId id="331" r:id="rId21"/>
    <p:sldId id="343" r:id="rId22"/>
    <p:sldId id="332" r:id="rId23"/>
    <p:sldId id="333" r:id="rId24"/>
    <p:sldId id="346" r:id="rId25"/>
    <p:sldId id="334" r:id="rId26"/>
    <p:sldId id="335" r:id="rId27"/>
    <p:sldId id="336" r:id="rId28"/>
    <p:sldId id="337" r:id="rId29"/>
    <p:sldId id="338" r:id="rId30"/>
    <p:sldId id="339" r:id="rId31"/>
    <p:sldId id="345" r:id="rId32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1893"/>
    <a:srgbClr val="FF8AD8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006" autoAdjust="0"/>
    <p:restoredTop sz="94660"/>
  </p:normalViewPr>
  <p:slideViewPr>
    <p:cSldViewPr>
      <p:cViewPr varScale="1">
        <p:scale>
          <a:sx n="98" d="100"/>
          <a:sy n="98" d="100"/>
        </p:scale>
        <p:origin x="1138" y="7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8D1B20-A248-FB47-8240-73C0C5F47C9D}" type="datetimeFigureOut">
              <a:t>2021/11/9</a:t>
            </a:fld>
            <a:endParaRPr kumimoji="1" lang="ja-JP" altLang="en-US" dirty="0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 dirty="0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 dirty="0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FA746F-AF1F-C048-A2ED-B38EF01E9631}" type="slidenum"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55976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テキスト プレースホルダー 6">
            <a:extLst>
              <a:ext uri="{FF2B5EF4-FFF2-40B4-BE49-F238E27FC236}">
                <a16:creationId xmlns:a16="http://schemas.microsoft.com/office/drawing/2014/main" id="{1977278B-6103-7448-8885-11FCA29D84A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190133"/>
            <a:ext cx="9144000" cy="7540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>
                <a:ln>
                  <a:solidFill>
                    <a:srgbClr val="011893"/>
                  </a:solidFill>
                </a:ln>
              </a:defRPr>
            </a:lvl1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9" name="円/楕円 3">
            <a:extLst>
              <a:ext uri="{FF2B5EF4-FFF2-40B4-BE49-F238E27FC236}">
                <a16:creationId xmlns:a16="http://schemas.microsoft.com/office/drawing/2014/main" id="{17E2AB2A-3E4B-4F18-B2A5-C66436D27674}"/>
              </a:ext>
            </a:extLst>
          </p:cNvPr>
          <p:cNvSpPr/>
          <p:nvPr userDrawn="1"/>
        </p:nvSpPr>
        <p:spPr>
          <a:xfrm>
            <a:off x="8532440" y="6237312"/>
            <a:ext cx="531173" cy="53117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050">
              <a:latin typeface="+mj-ea"/>
              <a:ea typeface="+mj-ea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9891F35E-1A71-4F2C-A6A5-41844A51F178}"/>
              </a:ext>
            </a:extLst>
          </p:cNvPr>
          <p:cNvSpPr txBox="1"/>
          <p:nvPr userDrawn="1"/>
        </p:nvSpPr>
        <p:spPr>
          <a:xfrm>
            <a:off x="8491428" y="6270575"/>
            <a:ext cx="4010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E8E17320-8F29-C346-80F3-7693511BE498}" type="slidenum">
              <a:rPr kumimoji="1" lang="ja-JP" altLang="en-US" sz="1400"/>
              <a:pPr algn="ctr"/>
              <a:t>‹#›</a:t>
            </a:fld>
            <a:endParaRPr kumimoji="1" lang="ja-JP" altLang="en-US" sz="1400" dirty="0"/>
          </a:p>
        </p:txBody>
      </p:sp>
      <p:sp>
        <p:nvSpPr>
          <p:cNvPr id="11" name="弦 10">
            <a:extLst>
              <a:ext uri="{FF2B5EF4-FFF2-40B4-BE49-F238E27FC236}">
                <a16:creationId xmlns:a16="http://schemas.microsoft.com/office/drawing/2014/main" id="{043B4AD4-DF03-4F78-A675-5DB59C5E3253}"/>
              </a:ext>
            </a:extLst>
          </p:cNvPr>
          <p:cNvSpPr/>
          <p:nvPr userDrawn="1"/>
        </p:nvSpPr>
        <p:spPr>
          <a:xfrm rot="15300000">
            <a:off x="8520720" y="6221077"/>
            <a:ext cx="565274" cy="565274"/>
          </a:xfrm>
          <a:prstGeom prst="chord">
            <a:avLst>
              <a:gd name="adj1" fmla="val 2700000"/>
              <a:gd name="adj2" fmla="val 14142403"/>
            </a:avLst>
          </a:prstGeom>
          <a:solidFill>
            <a:schemeClr val="bg1">
              <a:lumMod val="65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C3E9D3DE-1698-46A2-B9CC-386909968910}"/>
              </a:ext>
            </a:extLst>
          </p:cNvPr>
          <p:cNvSpPr txBox="1"/>
          <p:nvPr userDrawn="1"/>
        </p:nvSpPr>
        <p:spPr>
          <a:xfrm>
            <a:off x="8717317" y="6437838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400" dirty="0"/>
              <a:t>31</a:t>
            </a:r>
          </a:p>
        </p:txBody>
      </p:sp>
    </p:spTree>
    <p:extLst>
      <p:ext uri="{BB962C8B-B14F-4D97-AF65-F5344CB8AC3E}">
        <p14:creationId xmlns:p14="http://schemas.microsoft.com/office/powerpoint/2010/main" val="11228325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21280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kumimoji="1" sz="26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44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59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28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tiff"/><Relationship Id="rId4" Type="http://schemas.openxmlformats.org/officeDocument/2006/relationships/image" Target="../media/image9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tiff"/><Relationship Id="rId5" Type="http://schemas.openxmlformats.org/officeDocument/2006/relationships/image" Target="../media/image21.tiff"/><Relationship Id="rId4" Type="http://schemas.openxmlformats.org/officeDocument/2006/relationships/image" Target="../media/image20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tiff"/><Relationship Id="rId5" Type="http://schemas.openxmlformats.org/officeDocument/2006/relationships/image" Target="../media/image17.png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tiff"/><Relationship Id="rId4" Type="http://schemas.openxmlformats.org/officeDocument/2006/relationships/image" Target="../media/image29.tif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tiff"/><Relationship Id="rId5" Type="http://schemas.openxmlformats.org/officeDocument/2006/relationships/image" Target="../media/image30.tiff"/><Relationship Id="rId4" Type="http://schemas.openxmlformats.org/officeDocument/2006/relationships/image" Target="../media/image29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tiff"/><Relationship Id="rId3" Type="http://schemas.openxmlformats.org/officeDocument/2006/relationships/image" Target="../media/image4.tiff"/><Relationship Id="rId7" Type="http://schemas.openxmlformats.org/officeDocument/2006/relationships/image" Target="../media/image8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tiff"/><Relationship Id="rId11" Type="http://schemas.openxmlformats.org/officeDocument/2006/relationships/image" Target="../media/image12.tiff"/><Relationship Id="rId5" Type="http://schemas.openxmlformats.org/officeDocument/2006/relationships/image" Target="../media/image6.tiff"/><Relationship Id="rId10" Type="http://schemas.openxmlformats.org/officeDocument/2006/relationships/image" Target="../media/image11.tiff"/><Relationship Id="rId4" Type="http://schemas.openxmlformats.org/officeDocument/2006/relationships/image" Target="../media/image5.tiff"/><Relationship Id="rId9" Type="http://schemas.openxmlformats.org/officeDocument/2006/relationships/image" Target="../media/image10.tif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36C4099E-EB60-DC4F-967D-225ED88E614D}"/>
              </a:ext>
            </a:extLst>
          </p:cNvPr>
          <p:cNvSpPr txBox="1"/>
          <p:nvPr/>
        </p:nvSpPr>
        <p:spPr>
          <a:xfrm>
            <a:off x="0" y="1249680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3200" dirty="0">
                <a:solidFill>
                  <a:srgbClr val="011893"/>
                </a:solidFill>
              </a:rPr>
              <a:t>ファイル操作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63FA400E-C243-F347-9BE6-46E657DCD3B8}"/>
              </a:ext>
            </a:extLst>
          </p:cNvPr>
          <p:cNvSpPr txBox="1"/>
          <p:nvPr/>
        </p:nvSpPr>
        <p:spPr>
          <a:xfrm>
            <a:off x="0" y="16256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800" dirty="0"/>
              <a:t>プログラミング基礎同演習</a:t>
            </a:r>
            <a:endParaRPr kumimoji="1" lang="ja-JP" altLang="en-US" sz="2800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891C33B1-D329-9348-9718-97E836138DF6}"/>
              </a:ext>
            </a:extLst>
          </p:cNvPr>
          <p:cNvSpPr txBox="1"/>
          <p:nvPr/>
        </p:nvSpPr>
        <p:spPr>
          <a:xfrm>
            <a:off x="3627120" y="5242560"/>
            <a:ext cx="54168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慶應義塾大学理工学部物理情報工学科</a:t>
            </a:r>
            <a:endParaRPr lang="en-US" altLang="ja-JP" sz="2400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BF5EEEB6-32A6-914E-957E-5C31A877EF9C}"/>
              </a:ext>
            </a:extLst>
          </p:cNvPr>
          <p:cNvSpPr txBox="1"/>
          <p:nvPr/>
        </p:nvSpPr>
        <p:spPr>
          <a:xfrm>
            <a:off x="8172400" y="5661248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渡辺</a:t>
            </a:r>
            <a:endParaRPr lang="en-US" altLang="ja-JP" sz="2400" dirty="0"/>
          </a:p>
        </p:txBody>
      </p:sp>
    </p:spTree>
    <p:extLst>
      <p:ext uri="{BB962C8B-B14F-4D97-AF65-F5344CB8AC3E}">
        <p14:creationId xmlns:p14="http://schemas.microsoft.com/office/powerpoint/2010/main" val="40795339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6BBF5834-2620-6549-924A-EF22ED1A6A7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メタデータ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F88A766E-D890-E741-B5AF-B60BC7686450}"/>
              </a:ext>
            </a:extLst>
          </p:cNvPr>
          <p:cNvSpPr txBox="1"/>
          <p:nvPr/>
        </p:nvSpPr>
        <p:spPr>
          <a:xfrm>
            <a:off x="611560" y="2780928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ストレージ</a:t>
            </a:r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62648F71-EB9E-9A4B-9FF0-7D632E3BBB0C}"/>
              </a:ext>
            </a:extLst>
          </p:cNvPr>
          <p:cNvSpPr txBox="1"/>
          <p:nvPr/>
        </p:nvSpPr>
        <p:spPr>
          <a:xfrm>
            <a:off x="523984" y="4305032"/>
            <a:ext cx="480131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どのファイルがストレージのどこにあるか？</a:t>
            </a:r>
            <a:endParaRPr kumimoji="1" lang="en-US" altLang="ja-JP"/>
          </a:p>
          <a:p>
            <a:r>
              <a:rPr lang="ja-JP" altLang="en-US"/>
              <a:t>ファイルサイズはどれくらいか</a:t>
            </a:r>
            <a:endParaRPr lang="en-US" altLang="ja-JP"/>
          </a:p>
          <a:p>
            <a:r>
              <a:rPr kumimoji="1" lang="ja-JP" altLang="en-US"/>
              <a:t>ファイルは誰のものか？</a:t>
            </a:r>
            <a:endParaRPr kumimoji="1" lang="en-US" altLang="ja-JP"/>
          </a:p>
          <a:p>
            <a:r>
              <a:rPr kumimoji="1" lang="ja-JP" altLang="en-US"/>
              <a:t>ファイルに最後にアクセスしたのはいつか？</a:t>
            </a:r>
          </a:p>
        </p:txBody>
      </p:sp>
      <p:sp>
        <p:nvSpPr>
          <p:cNvPr id="32" name="右中かっこ 31">
            <a:extLst>
              <a:ext uri="{FF2B5EF4-FFF2-40B4-BE49-F238E27FC236}">
                <a16:creationId xmlns:a16="http://schemas.microsoft.com/office/drawing/2014/main" id="{A44133C0-7393-A449-823D-10A28E8E0AF2}"/>
              </a:ext>
            </a:extLst>
          </p:cNvPr>
          <p:cNvSpPr/>
          <p:nvPr/>
        </p:nvSpPr>
        <p:spPr>
          <a:xfrm>
            <a:off x="5319504" y="4305032"/>
            <a:ext cx="223520" cy="1178560"/>
          </a:xfrm>
          <a:prstGeom prst="rightBrac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7CA8155D-3062-9644-8836-FFA84DC4DDFA}"/>
              </a:ext>
            </a:extLst>
          </p:cNvPr>
          <p:cNvSpPr txBox="1"/>
          <p:nvPr/>
        </p:nvSpPr>
        <p:spPr>
          <a:xfrm>
            <a:off x="5868144" y="4437112"/>
            <a:ext cx="26468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このような情報を</a:t>
            </a:r>
            <a:endParaRPr kumimoji="1" lang="en-US" altLang="ja-JP" sz="2400"/>
          </a:p>
          <a:p>
            <a:r>
              <a:rPr lang="ja-JP" altLang="en-US" sz="2400">
                <a:solidFill>
                  <a:srgbClr val="FF0000"/>
                </a:solidFill>
              </a:rPr>
              <a:t>メタデータ</a:t>
            </a:r>
            <a:r>
              <a:rPr lang="ja-JP" altLang="en-US" sz="2400"/>
              <a:t>と呼ぶ</a:t>
            </a:r>
            <a:endParaRPr kumimoji="1" lang="ja-JP" altLang="en-US" sz="2400"/>
          </a:p>
        </p:txBody>
      </p:sp>
      <p:pic>
        <p:nvPicPr>
          <p:cNvPr id="34" name="図 33">
            <a:extLst>
              <a:ext uri="{FF2B5EF4-FFF2-40B4-BE49-F238E27FC236}">
                <a16:creationId xmlns:a16="http://schemas.microsoft.com/office/drawing/2014/main" id="{2D7CBF1A-7C9C-1C4B-8C94-23436F4707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1760" y="1916832"/>
            <a:ext cx="702834" cy="732119"/>
          </a:xfrm>
          <a:prstGeom prst="rect">
            <a:avLst/>
          </a:prstGeom>
        </p:spPr>
      </p:pic>
      <p:sp>
        <p:nvSpPr>
          <p:cNvPr id="36" name="正方形/長方形 35">
            <a:extLst>
              <a:ext uri="{FF2B5EF4-FFF2-40B4-BE49-F238E27FC236}">
                <a16:creationId xmlns:a16="http://schemas.microsoft.com/office/drawing/2014/main" id="{6B299874-EED9-244D-AAEB-695EB935FA3B}"/>
              </a:ext>
            </a:extLst>
          </p:cNvPr>
          <p:cNvSpPr/>
          <p:nvPr/>
        </p:nvSpPr>
        <p:spPr>
          <a:xfrm>
            <a:off x="2123728" y="2636912"/>
            <a:ext cx="1296144" cy="64807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>
                <a:solidFill>
                  <a:schemeClr val="tx1"/>
                </a:solidFill>
              </a:rPr>
              <a:t>管理領域</a:t>
            </a:r>
            <a:endParaRPr kumimoji="1" lang="en-US" altLang="ja-JP">
              <a:solidFill>
                <a:schemeClr val="tx1"/>
              </a:solidFill>
            </a:endParaRPr>
          </a:p>
          <a:p>
            <a:pPr algn="ctr"/>
            <a:r>
              <a:rPr lang="en-US" altLang="ja-JP" sz="1100">
                <a:solidFill>
                  <a:schemeClr val="tx1"/>
                </a:solidFill>
              </a:rPr>
              <a:t>(</a:t>
            </a:r>
            <a:r>
              <a:rPr lang="ja-JP" altLang="en-US" sz="1100">
                <a:solidFill>
                  <a:schemeClr val="tx1"/>
                </a:solidFill>
              </a:rPr>
              <a:t>メタデータ</a:t>
            </a:r>
            <a:r>
              <a:rPr lang="en-US" altLang="ja-JP" sz="1100">
                <a:solidFill>
                  <a:schemeClr val="tx1"/>
                </a:solidFill>
              </a:rPr>
              <a:t>)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37" name="正方形/長方形 36">
            <a:extLst>
              <a:ext uri="{FF2B5EF4-FFF2-40B4-BE49-F238E27FC236}">
                <a16:creationId xmlns:a16="http://schemas.microsoft.com/office/drawing/2014/main" id="{8F19B5B1-E19D-9A4E-BCB2-3DC002C50EA5}"/>
              </a:ext>
            </a:extLst>
          </p:cNvPr>
          <p:cNvSpPr/>
          <p:nvPr/>
        </p:nvSpPr>
        <p:spPr>
          <a:xfrm>
            <a:off x="3419872" y="2636912"/>
            <a:ext cx="5040560" cy="64807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>
                <a:solidFill>
                  <a:schemeClr val="tx1"/>
                </a:solidFill>
              </a:rPr>
              <a:t>データ領域</a:t>
            </a:r>
          </a:p>
        </p:txBody>
      </p:sp>
      <p:pic>
        <p:nvPicPr>
          <p:cNvPr id="38" name="図 37">
            <a:extLst>
              <a:ext uri="{FF2B5EF4-FFF2-40B4-BE49-F238E27FC236}">
                <a16:creationId xmlns:a16="http://schemas.microsoft.com/office/drawing/2014/main" id="{EF538D34-9937-1E4B-A6B0-1E32525B02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7904" y="1916832"/>
            <a:ext cx="608259" cy="710952"/>
          </a:xfrm>
          <a:prstGeom prst="rect">
            <a:avLst/>
          </a:prstGeom>
        </p:spPr>
      </p:pic>
      <p:pic>
        <p:nvPicPr>
          <p:cNvPr id="39" name="図 38">
            <a:extLst>
              <a:ext uri="{FF2B5EF4-FFF2-40B4-BE49-F238E27FC236}">
                <a16:creationId xmlns:a16="http://schemas.microsoft.com/office/drawing/2014/main" id="{9685998F-2B81-0E46-8619-E132CB693C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3968" y="1916832"/>
            <a:ext cx="608259" cy="710952"/>
          </a:xfrm>
          <a:prstGeom prst="rect">
            <a:avLst/>
          </a:prstGeom>
        </p:spPr>
      </p:pic>
      <p:pic>
        <p:nvPicPr>
          <p:cNvPr id="40" name="図 39">
            <a:extLst>
              <a:ext uri="{FF2B5EF4-FFF2-40B4-BE49-F238E27FC236}">
                <a16:creationId xmlns:a16="http://schemas.microsoft.com/office/drawing/2014/main" id="{CDEA81F3-5B5E-7B44-9B16-53FC021D74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60032" y="1916832"/>
            <a:ext cx="608259" cy="710952"/>
          </a:xfrm>
          <a:prstGeom prst="rect">
            <a:avLst/>
          </a:prstGeom>
        </p:spPr>
      </p:pic>
      <p:pic>
        <p:nvPicPr>
          <p:cNvPr id="41" name="図 40">
            <a:extLst>
              <a:ext uri="{FF2B5EF4-FFF2-40B4-BE49-F238E27FC236}">
                <a16:creationId xmlns:a16="http://schemas.microsoft.com/office/drawing/2014/main" id="{307DC0F9-9737-7F43-BBA0-A813A95829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2160" y="1916832"/>
            <a:ext cx="608259" cy="710952"/>
          </a:xfrm>
          <a:prstGeom prst="rect">
            <a:avLst/>
          </a:prstGeom>
        </p:spPr>
      </p:pic>
      <p:pic>
        <p:nvPicPr>
          <p:cNvPr id="42" name="図 41">
            <a:extLst>
              <a:ext uri="{FF2B5EF4-FFF2-40B4-BE49-F238E27FC236}">
                <a16:creationId xmlns:a16="http://schemas.microsoft.com/office/drawing/2014/main" id="{867CADB3-5957-0C4B-AFD9-33FF6FB183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8224" y="1916832"/>
            <a:ext cx="608259" cy="710952"/>
          </a:xfrm>
          <a:prstGeom prst="rect">
            <a:avLst/>
          </a:prstGeom>
        </p:spPr>
      </p:pic>
      <p:pic>
        <p:nvPicPr>
          <p:cNvPr id="43" name="図 42">
            <a:extLst>
              <a:ext uri="{FF2B5EF4-FFF2-40B4-BE49-F238E27FC236}">
                <a16:creationId xmlns:a16="http://schemas.microsoft.com/office/drawing/2014/main" id="{9B4FA332-C615-9345-9281-A480B55B6E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6096" y="1916832"/>
            <a:ext cx="608259" cy="710952"/>
          </a:xfrm>
          <a:prstGeom prst="rect">
            <a:avLst/>
          </a:prstGeom>
        </p:spPr>
      </p:pic>
      <p:pic>
        <p:nvPicPr>
          <p:cNvPr id="44" name="図 43">
            <a:extLst>
              <a:ext uri="{FF2B5EF4-FFF2-40B4-BE49-F238E27FC236}">
                <a16:creationId xmlns:a16="http://schemas.microsoft.com/office/drawing/2014/main" id="{36B70057-0980-A943-B22F-6237DA19BA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0352" y="1916832"/>
            <a:ext cx="608259" cy="710952"/>
          </a:xfrm>
          <a:prstGeom prst="rect">
            <a:avLst/>
          </a:prstGeom>
        </p:spPr>
      </p:pic>
      <p:pic>
        <p:nvPicPr>
          <p:cNvPr id="45" name="図 44">
            <a:extLst>
              <a:ext uri="{FF2B5EF4-FFF2-40B4-BE49-F238E27FC236}">
                <a16:creationId xmlns:a16="http://schemas.microsoft.com/office/drawing/2014/main" id="{4D612C4C-2636-F640-9826-A803747383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64288" y="1916832"/>
            <a:ext cx="608259" cy="710952"/>
          </a:xfrm>
          <a:prstGeom prst="rect">
            <a:avLst/>
          </a:prstGeom>
        </p:spPr>
      </p:pic>
      <p:sp>
        <p:nvSpPr>
          <p:cNvPr id="47" name="テキスト ボックス 46">
            <a:extLst>
              <a:ext uri="{FF2B5EF4-FFF2-40B4-BE49-F238E27FC236}">
                <a16:creationId xmlns:a16="http://schemas.microsoft.com/office/drawing/2014/main" id="{EDB3869E-0D9D-2846-A947-DF2A0461D1CC}"/>
              </a:ext>
            </a:extLst>
          </p:cNvPr>
          <p:cNvSpPr txBox="1"/>
          <p:nvPr/>
        </p:nvSpPr>
        <p:spPr>
          <a:xfrm>
            <a:off x="251520" y="1052736"/>
            <a:ext cx="6417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ファイルシステムは、管理領域とデータ領域に分かれている</a:t>
            </a:r>
          </a:p>
        </p:txBody>
      </p:sp>
    </p:spTree>
    <p:extLst>
      <p:ext uri="{BB962C8B-B14F-4D97-AF65-F5344CB8AC3E}">
        <p14:creationId xmlns:p14="http://schemas.microsoft.com/office/powerpoint/2010/main" val="24997695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6AF2EBED-1D7B-7243-9E15-9169631CE72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ファイルシステムの種類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ADFC0EFE-42FE-AC42-986F-B3B34BF12F8F}"/>
              </a:ext>
            </a:extLst>
          </p:cNvPr>
          <p:cNvSpPr txBox="1"/>
          <p:nvPr/>
        </p:nvSpPr>
        <p:spPr>
          <a:xfrm>
            <a:off x="335280" y="4551680"/>
            <a:ext cx="207101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400" dirty="0"/>
              <a:t>ext4, </a:t>
            </a:r>
            <a:r>
              <a:rPr lang="en-US" altLang="ja-JP" sz="4400" dirty="0" err="1"/>
              <a:t>xfs</a:t>
            </a:r>
            <a:endParaRPr kumimoji="1" lang="ja-JP" altLang="en-US" sz="4400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5A0CA06F-32CC-AA49-92AD-6FB0F39C43D7}"/>
              </a:ext>
            </a:extLst>
          </p:cNvPr>
          <p:cNvSpPr txBox="1"/>
          <p:nvPr/>
        </p:nvSpPr>
        <p:spPr>
          <a:xfrm>
            <a:off x="355600" y="1209040"/>
            <a:ext cx="148951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400"/>
              <a:t>NTFS</a:t>
            </a:r>
            <a:endParaRPr kumimoji="1" lang="ja-JP" altLang="en-US" sz="440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31C8A615-8E7D-5842-8A33-0B817BA70B21}"/>
              </a:ext>
            </a:extLst>
          </p:cNvPr>
          <p:cNvSpPr txBox="1"/>
          <p:nvPr/>
        </p:nvSpPr>
        <p:spPr>
          <a:xfrm>
            <a:off x="2722880" y="1361440"/>
            <a:ext cx="38525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/>
              <a:t>Windows</a:t>
            </a:r>
            <a:r>
              <a:rPr kumimoji="1" lang="ja-JP" altLang="en-US" sz="2400"/>
              <a:t>で使われている。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C12D0560-7F00-964D-801D-C8A55B43E21B}"/>
              </a:ext>
            </a:extLst>
          </p:cNvPr>
          <p:cNvSpPr txBox="1"/>
          <p:nvPr/>
        </p:nvSpPr>
        <p:spPr>
          <a:xfrm>
            <a:off x="2672080" y="4754880"/>
            <a:ext cx="33235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/>
              <a:t>Linux</a:t>
            </a:r>
            <a:r>
              <a:rPr kumimoji="1" lang="ja-JP" altLang="en-US" sz="2400"/>
              <a:t>で使われている。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7275B360-F4DB-CB41-BE07-B0ED281650E5}"/>
              </a:ext>
            </a:extLst>
          </p:cNvPr>
          <p:cNvSpPr txBox="1"/>
          <p:nvPr/>
        </p:nvSpPr>
        <p:spPr>
          <a:xfrm>
            <a:off x="4511040" y="5405120"/>
            <a:ext cx="42883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/>
              <a:t>※</a:t>
            </a:r>
            <a:r>
              <a:rPr kumimoji="1" lang="ja-JP" altLang="en-US" sz="1600"/>
              <a:t>他にも多数のファイルシステムが存在する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D23B27F5-CE3F-024C-951D-B2691F40A920}"/>
              </a:ext>
            </a:extLst>
          </p:cNvPr>
          <p:cNvSpPr txBox="1"/>
          <p:nvPr/>
        </p:nvSpPr>
        <p:spPr>
          <a:xfrm>
            <a:off x="355600" y="2275840"/>
            <a:ext cx="137088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400"/>
              <a:t>APFS</a:t>
            </a:r>
            <a:endParaRPr kumimoji="1" lang="ja-JP" altLang="en-US" sz="4400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18731EC2-53DA-E349-A0E8-C58EC26CA184}"/>
              </a:ext>
            </a:extLst>
          </p:cNvPr>
          <p:cNvSpPr txBox="1"/>
          <p:nvPr/>
        </p:nvSpPr>
        <p:spPr>
          <a:xfrm>
            <a:off x="335280" y="3444240"/>
            <a:ext cx="332212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400"/>
              <a:t>FAT32, exFAT</a:t>
            </a:r>
            <a:endParaRPr kumimoji="1" lang="ja-JP" altLang="en-US" sz="4400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26D3D82A-A1A3-F642-B1FE-794717C0E9D4}"/>
              </a:ext>
            </a:extLst>
          </p:cNvPr>
          <p:cNvSpPr txBox="1"/>
          <p:nvPr/>
        </p:nvSpPr>
        <p:spPr>
          <a:xfrm>
            <a:off x="2692400" y="2407920"/>
            <a:ext cx="2845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/>
              <a:t>Mac</a:t>
            </a:r>
            <a:r>
              <a:rPr kumimoji="1" lang="ja-JP" altLang="en-US" sz="2400"/>
              <a:t>で使われている</a:t>
            </a: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25A46F88-41FD-BF43-A299-33FED990A7BC}"/>
              </a:ext>
            </a:extLst>
          </p:cNvPr>
          <p:cNvSpPr txBox="1"/>
          <p:nvPr/>
        </p:nvSpPr>
        <p:spPr>
          <a:xfrm>
            <a:off x="3901440" y="3576320"/>
            <a:ext cx="41024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/>
              <a:t>USB</a:t>
            </a:r>
            <a:r>
              <a:rPr kumimoji="1" lang="ja-JP" altLang="en-US" sz="2400"/>
              <a:t>メモリ等で使われている</a:t>
            </a: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708D6904-5A94-F24A-9B03-BCD641183F22}"/>
              </a:ext>
            </a:extLst>
          </p:cNvPr>
          <p:cNvSpPr txBox="1"/>
          <p:nvPr/>
        </p:nvSpPr>
        <p:spPr>
          <a:xfrm>
            <a:off x="1361440" y="6014720"/>
            <a:ext cx="35702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今日はこれを説明します</a:t>
            </a:r>
          </a:p>
        </p:txBody>
      </p:sp>
      <p:sp>
        <p:nvSpPr>
          <p:cNvPr id="17" name="角丸四角形 16">
            <a:extLst>
              <a:ext uri="{FF2B5EF4-FFF2-40B4-BE49-F238E27FC236}">
                <a16:creationId xmlns:a16="http://schemas.microsoft.com/office/drawing/2014/main" id="{B16462E1-20A7-D740-9580-DBEB4FD1A55B}"/>
              </a:ext>
            </a:extLst>
          </p:cNvPr>
          <p:cNvSpPr/>
          <p:nvPr/>
        </p:nvSpPr>
        <p:spPr>
          <a:xfrm>
            <a:off x="274320" y="4539298"/>
            <a:ext cx="1452168" cy="754062"/>
          </a:xfrm>
          <a:prstGeom prst="roundRect">
            <a:avLst>
              <a:gd name="adj" fmla="val 29902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9" name="カギ線コネクタ 18">
            <a:extLst>
              <a:ext uri="{FF2B5EF4-FFF2-40B4-BE49-F238E27FC236}">
                <a16:creationId xmlns:a16="http://schemas.microsoft.com/office/drawing/2014/main" id="{ACB68116-E7E6-2941-8EEA-7CEBCA8BBD9B}"/>
              </a:ext>
            </a:extLst>
          </p:cNvPr>
          <p:cNvCxnSpPr>
            <a:cxnSpLocks/>
            <a:stCxn id="16" idx="1"/>
            <a:endCxn id="17" idx="2"/>
          </p:cNvCxnSpPr>
          <p:nvPr/>
        </p:nvCxnSpPr>
        <p:spPr>
          <a:xfrm rot="10800000">
            <a:off x="1000404" y="5293361"/>
            <a:ext cx="361036" cy="952193"/>
          </a:xfrm>
          <a:prstGeom prst="bentConnector2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13822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DE08EECA-86E4-3A40-B85A-FA421887EAB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ja-JP" dirty="0"/>
              <a:t>ext4</a:t>
            </a:r>
            <a:endParaRPr kumimoji="1" lang="ja-JP" altLang="en-US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E038738E-4943-CC4B-8BF9-C9EA59CEBCC3}"/>
              </a:ext>
            </a:extLst>
          </p:cNvPr>
          <p:cNvSpPr txBox="1"/>
          <p:nvPr/>
        </p:nvSpPr>
        <p:spPr>
          <a:xfrm>
            <a:off x="162560" y="1168400"/>
            <a:ext cx="74430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600" dirty="0"/>
              <a:t>ext4 (Fourth Extended File System)</a:t>
            </a:r>
            <a:endParaRPr kumimoji="1" lang="ja-JP" altLang="en-US" sz="3600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BA9C1147-6E0B-164D-B50B-5066F28415F5}"/>
              </a:ext>
            </a:extLst>
          </p:cNvPr>
          <p:cNvSpPr txBox="1"/>
          <p:nvPr/>
        </p:nvSpPr>
        <p:spPr>
          <a:xfrm>
            <a:off x="172720" y="1991360"/>
            <a:ext cx="42062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/>
              <a:t>Linux</a:t>
            </a:r>
            <a:r>
              <a:rPr kumimoji="1" lang="ja-JP" altLang="en-US" sz="2800"/>
              <a:t>のファイルシステム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92DEBDC2-3485-BA4C-AC6A-011DEFB1A331}"/>
              </a:ext>
            </a:extLst>
          </p:cNvPr>
          <p:cNvSpPr txBox="1"/>
          <p:nvPr/>
        </p:nvSpPr>
        <p:spPr>
          <a:xfrm>
            <a:off x="193040" y="2661920"/>
            <a:ext cx="70583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/>
              <a:t>ext</a:t>
            </a:r>
            <a:r>
              <a:rPr kumimoji="1" lang="ja-JP" altLang="en-US" sz="3200"/>
              <a:t>→</a:t>
            </a:r>
            <a:r>
              <a:rPr kumimoji="1" lang="en-US" altLang="ja-JP" sz="3200"/>
              <a:t>ext2</a:t>
            </a:r>
            <a:r>
              <a:rPr kumimoji="1" lang="ja-JP" altLang="en-US" sz="3200"/>
              <a:t>→</a:t>
            </a:r>
            <a:r>
              <a:rPr kumimoji="1" lang="en-US" altLang="ja-JP" sz="3200"/>
              <a:t>ext3</a:t>
            </a:r>
            <a:r>
              <a:rPr kumimoji="1" lang="ja-JP" altLang="en-US" sz="3200"/>
              <a:t>→</a:t>
            </a:r>
            <a:r>
              <a:rPr kumimoji="1" lang="en-US" altLang="ja-JP" sz="3200"/>
              <a:t>ext4</a:t>
            </a:r>
            <a:r>
              <a:rPr kumimoji="1" lang="ja-JP" altLang="en-US" sz="3200"/>
              <a:t>と発展してきた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F336E0BB-96CF-7A41-A3A9-C49732F29E4B}"/>
              </a:ext>
            </a:extLst>
          </p:cNvPr>
          <p:cNvSpPr txBox="1"/>
          <p:nvPr/>
        </p:nvSpPr>
        <p:spPr>
          <a:xfrm>
            <a:off x="162560" y="3616960"/>
            <a:ext cx="88953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>
                <a:solidFill>
                  <a:srgbClr val="FF0000"/>
                </a:solidFill>
              </a:rPr>
              <a:t>ファイルやディレクトリを</a:t>
            </a:r>
            <a:r>
              <a:rPr kumimoji="1" lang="en-US" altLang="ja-JP" sz="2800">
                <a:solidFill>
                  <a:srgbClr val="FF0000"/>
                </a:solidFill>
              </a:rPr>
              <a:t>inode</a:t>
            </a:r>
            <a:r>
              <a:rPr kumimoji="1" lang="ja-JP" altLang="en-US" sz="2800">
                <a:solidFill>
                  <a:srgbClr val="FF0000"/>
                </a:solidFill>
              </a:rPr>
              <a:t>という構造で管理する</a:t>
            </a:r>
          </a:p>
        </p:txBody>
      </p:sp>
    </p:spTree>
    <p:extLst>
      <p:ext uri="{BB962C8B-B14F-4D97-AF65-F5344CB8AC3E}">
        <p14:creationId xmlns:p14="http://schemas.microsoft.com/office/powerpoint/2010/main" val="9517722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5AFCF4A1-9953-E045-B92D-5EDADCE1D13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ja-JP"/>
              <a:t>inode</a:t>
            </a:r>
            <a:endParaRPr kumimoji="1" lang="ja-JP" altLang="en-US"/>
          </a:p>
        </p:txBody>
      </p:sp>
      <p:pic>
        <p:nvPicPr>
          <p:cNvPr id="3" name="Picture 2" descr="ãã¡ã¤ã«ã¢ã¤ã³ã³ï¼ãã­ã¹ãï¼">
            <a:extLst>
              <a:ext uri="{FF2B5EF4-FFF2-40B4-BE49-F238E27FC236}">
                <a16:creationId xmlns:a16="http://schemas.microsoft.com/office/drawing/2014/main" id="{ECB6D689-50F4-3844-9E53-D97106311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1628800"/>
            <a:ext cx="732292" cy="850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85342110-DF08-DA49-8579-450918BA937C}"/>
              </a:ext>
            </a:extLst>
          </p:cNvPr>
          <p:cNvSpPr/>
          <p:nvPr/>
        </p:nvSpPr>
        <p:spPr>
          <a:xfrm>
            <a:off x="1559876" y="3159440"/>
            <a:ext cx="7191029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73873DBE-532E-6B4B-9D92-77435C2634FC}"/>
              </a:ext>
            </a:extLst>
          </p:cNvPr>
          <p:cNvSpPr/>
          <p:nvPr/>
        </p:nvSpPr>
        <p:spPr>
          <a:xfrm>
            <a:off x="1559876" y="3159440"/>
            <a:ext cx="720080" cy="72008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6198FB8D-1A30-904B-8FAE-858945C045D2}"/>
              </a:ext>
            </a:extLst>
          </p:cNvPr>
          <p:cNvSpPr/>
          <p:nvPr/>
        </p:nvSpPr>
        <p:spPr>
          <a:xfrm>
            <a:off x="2990265" y="3159440"/>
            <a:ext cx="720080" cy="72008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A220B1F5-ED50-DC47-AA94-A85030985E2D}"/>
              </a:ext>
            </a:extLst>
          </p:cNvPr>
          <p:cNvSpPr/>
          <p:nvPr/>
        </p:nvSpPr>
        <p:spPr>
          <a:xfrm>
            <a:off x="3710345" y="3159440"/>
            <a:ext cx="720080" cy="72008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3CA24276-EBED-8847-AAE8-1AD523F06DB0}"/>
              </a:ext>
            </a:extLst>
          </p:cNvPr>
          <p:cNvSpPr/>
          <p:nvPr/>
        </p:nvSpPr>
        <p:spPr>
          <a:xfrm>
            <a:off x="5150505" y="3159440"/>
            <a:ext cx="720080" cy="72008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9" name="Picture 2" descr="ãã¡ã¤ã«ã¢ã¤ã³ã³ï¼ãã­ã¹ãï¼">
            <a:extLst>
              <a:ext uri="{FF2B5EF4-FFF2-40B4-BE49-F238E27FC236}">
                <a16:creationId xmlns:a16="http://schemas.microsoft.com/office/drawing/2014/main" id="{5A06F934-77FA-3F4D-B88F-F78259151E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6805" y="1639710"/>
            <a:ext cx="732292" cy="850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5D954C9F-0846-6340-9FE9-1BF3453C0671}"/>
              </a:ext>
            </a:extLst>
          </p:cNvPr>
          <p:cNvSpPr txBox="1"/>
          <p:nvPr/>
        </p:nvSpPr>
        <p:spPr>
          <a:xfrm>
            <a:off x="326612" y="1803302"/>
            <a:ext cx="10118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/>
              <a:t>inode</a:t>
            </a:r>
            <a:endParaRPr kumimoji="1" lang="ja-JP" altLang="en-US" sz="2800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2910BA59-B0BA-C744-B375-2BB983093FD5}"/>
              </a:ext>
            </a:extLst>
          </p:cNvPr>
          <p:cNvSpPr txBox="1"/>
          <p:nvPr/>
        </p:nvSpPr>
        <p:spPr>
          <a:xfrm>
            <a:off x="111905" y="3334814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ストレージ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99B87F44-D704-6A4B-A396-6A2F10A2D5B4}"/>
              </a:ext>
            </a:extLst>
          </p:cNvPr>
          <p:cNvSpPr txBox="1"/>
          <p:nvPr/>
        </p:nvSpPr>
        <p:spPr>
          <a:xfrm>
            <a:off x="1547665" y="4023536"/>
            <a:ext cx="7322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/>
              <a:t>0</a:t>
            </a:r>
            <a:endParaRPr kumimoji="1" lang="ja-JP" altLang="en-US" sz="2400" dirty="0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8D262883-BFBA-3440-BB67-3D61D4CA5970}"/>
              </a:ext>
            </a:extLst>
          </p:cNvPr>
          <p:cNvSpPr txBox="1"/>
          <p:nvPr/>
        </p:nvSpPr>
        <p:spPr>
          <a:xfrm>
            <a:off x="2257973" y="4023536"/>
            <a:ext cx="7322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/>
              <a:t>1</a:t>
            </a:r>
            <a:endParaRPr kumimoji="1" lang="ja-JP" altLang="en-US" sz="2400" dirty="0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3B1BA7CD-6734-394F-9287-8102F6900B9E}"/>
              </a:ext>
            </a:extLst>
          </p:cNvPr>
          <p:cNvSpPr txBox="1"/>
          <p:nvPr/>
        </p:nvSpPr>
        <p:spPr>
          <a:xfrm>
            <a:off x="2990265" y="4023536"/>
            <a:ext cx="7322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/>
              <a:t>2</a:t>
            </a:r>
            <a:endParaRPr kumimoji="1" lang="ja-JP" altLang="en-US" sz="2400" dirty="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05FA535C-FBEF-6E4E-92A7-7AD443D23B5F}"/>
              </a:ext>
            </a:extLst>
          </p:cNvPr>
          <p:cNvSpPr txBox="1"/>
          <p:nvPr/>
        </p:nvSpPr>
        <p:spPr>
          <a:xfrm>
            <a:off x="3700573" y="4023536"/>
            <a:ext cx="7322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/>
              <a:t>3</a:t>
            </a:r>
            <a:endParaRPr kumimoji="1" lang="ja-JP" altLang="en-US" sz="2400" dirty="0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3C4119FF-B029-A04F-98C3-BD56B2EDAC8E}"/>
              </a:ext>
            </a:extLst>
          </p:cNvPr>
          <p:cNvSpPr txBox="1"/>
          <p:nvPr/>
        </p:nvSpPr>
        <p:spPr>
          <a:xfrm>
            <a:off x="4430425" y="4023536"/>
            <a:ext cx="7322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400" dirty="0"/>
              <a:t>4</a:t>
            </a:r>
            <a:endParaRPr kumimoji="1" lang="ja-JP" altLang="en-US" sz="2400" dirty="0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9155A225-D956-6848-8AA4-FD0F51348B3B}"/>
              </a:ext>
            </a:extLst>
          </p:cNvPr>
          <p:cNvSpPr txBox="1"/>
          <p:nvPr/>
        </p:nvSpPr>
        <p:spPr>
          <a:xfrm>
            <a:off x="5140733" y="4023536"/>
            <a:ext cx="7322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400" dirty="0"/>
              <a:t>5</a:t>
            </a:r>
            <a:endParaRPr kumimoji="1" lang="ja-JP" altLang="en-US" sz="2400" dirty="0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8E3C2649-EE60-734F-9492-F057A4C54502}"/>
              </a:ext>
            </a:extLst>
          </p:cNvPr>
          <p:cNvSpPr txBox="1"/>
          <p:nvPr/>
        </p:nvSpPr>
        <p:spPr>
          <a:xfrm>
            <a:off x="5870585" y="4023536"/>
            <a:ext cx="7322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400" dirty="0"/>
              <a:t>6</a:t>
            </a:r>
            <a:endParaRPr kumimoji="1" lang="ja-JP" altLang="en-US" sz="2400" dirty="0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AFA3C3AC-90D9-0341-A2BE-A326A1EF8D5F}"/>
              </a:ext>
            </a:extLst>
          </p:cNvPr>
          <p:cNvSpPr txBox="1"/>
          <p:nvPr/>
        </p:nvSpPr>
        <p:spPr>
          <a:xfrm>
            <a:off x="6580893" y="4023536"/>
            <a:ext cx="7322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400" dirty="0"/>
              <a:t>7</a:t>
            </a:r>
            <a:endParaRPr kumimoji="1" lang="ja-JP" altLang="en-US" sz="2400" dirty="0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B8BD8C01-5147-214D-A535-2B62AC931101}"/>
              </a:ext>
            </a:extLst>
          </p:cNvPr>
          <p:cNvSpPr txBox="1"/>
          <p:nvPr/>
        </p:nvSpPr>
        <p:spPr>
          <a:xfrm>
            <a:off x="7310745" y="4023536"/>
            <a:ext cx="7322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/>
              <a:t>8</a:t>
            </a:r>
            <a:endParaRPr kumimoji="1" lang="ja-JP" altLang="en-US" sz="2400" dirty="0"/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65994C83-23CC-314C-964C-33951D2DC50A}"/>
              </a:ext>
            </a:extLst>
          </p:cNvPr>
          <p:cNvSpPr txBox="1"/>
          <p:nvPr/>
        </p:nvSpPr>
        <p:spPr>
          <a:xfrm>
            <a:off x="8021053" y="4023536"/>
            <a:ext cx="7322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400" dirty="0"/>
              <a:t>9</a:t>
            </a:r>
            <a:endParaRPr kumimoji="1" lang="ja-JP" altLang="en-US" sz="2400" dirty="0"/>
          </a:p>
        </p:txBody>
      </p:sp>
      <p:cxnSp>
        <p:nvCxnSpPr>
          <p:cNvPr id="22" name="直線矢印コネクタ 21">
            <a:extLst>
              <a:ext uri="{FF2B5EF4-FFF2-40B4-BE49-F238E27FC236}">
                <a16:creationId xmlns:a16="http://schemas.microsoft.com/office/drawing/2014/main" id="{5F94B1B3-2EE3-BA44-8BFC-F593D13F9C6A}"/>
              </a:ext>
            </a:extLst>
          </p:cNvPr>
          <p:cNvCxnSpPr>
            <a:stCxn id="3" idx="2"/>
            <a:endCxn id="5" idx="0"/>
          </p:cNvCxnSpPr>
          <p:nvPr/>
        </p:nvCxnSpPr>
        <p:spPr>
          <a:xfrm>
            <a:off x="1913810" y="2479204"/>
            <a:ext cx="6106" cy="68023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矢印コネクタ 22">
            <a:extLst>
              <a:ext uri="{FF2B5EF4-FFF2-40B4-BE49-F238E27FC236}">
                <a16:creationId xmlns:a16="http://schemas.microsoft.com/office/drawing/2014/main" id="{0BC5F77E-6DDC-8746-A30F-C618EFCCA899}"/>
              </a:ext>
            </a:extLst>
          </p:cNvPr>
          <p:cNvCxnSpPr>
            <a:endCxn id="6" idx="0"/>
          </p:cNvCxnSpPr>
          <p:nvPr/>
        </p:nvCxnSpPr>
        <p:spPr>
          <a:xfrm flipH="1">
            <a:off x="3350305" y="2479204"/>
            <a:ext cx="6106" cy="68023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カギ線コネクタ 23">
            <a:extLst>
              <a:ext uri="{FF2B5EF4-FFF2-40B4-BE49-F238E27FC236}">
                <a16:creationId xmlns:a16="http://schemas.microsoft.com/office/drawing/2014/main" id="{31A7EA52-C61B-0B46-828D-E4F8D0BEFAF4}"/>
              </a:ext>
            </a:extLst>
          </p:cNvPr>
          <p:cNvCxnSpPr>
            <a:stCxn id="9" idx="2"/>
            <a:endCxn id="7" idx="0"/>
          </p:cNvCxnSpPr>
          <p:nvPr/>
        </p:nvCxnSpPr>
        <p:spPr>
          <a:xfrm rot="16200000" flipH="1">
            <a:off x="3382005" y="2471060"/>
            <a:ext cx="669326" cy="707434"/>
          </a:xfrm>
          <a:prstGeom prst="bentConnector3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カギ線コネクタ 24">
            <a:extLst>
              <a:ext uri="{FF2B5EF4-FFF2-40B4-BE49-F238E27FC236}">
                <a16:creationId xmlns:a16="http://schemas.microsoft.com/office/drawing/2014/main" id="{374C4D86-9EE7-5E40-B0B3-FA06B458F6CE}"/>
              </a:ext>
            </a:extLst>
          </p:cNvPr>
          <p:cNvCxnSpPr>
            <a:stCxn id="9" idx="2"/>
            <a:endCxn id="8" idx="0"/>
          </p:cNvCxnSpPr>
          <p:nvPr/>
        </p:nvCxnSpPr>
        <p:spPr>
          <a:xfrm rot="16200000" flipH="1">
            <a:off x="4102085" y="1750980"/>
            <a:ext cx="669326" cy="2147594"/>
          </a:xfrm>
          <a:prstGeom prst="bentConnector3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6E1514F2-AB16-2F4E-A203-E94D22D7CFCF}"/>
              </a:ext>
            </a:extLst>
          </p:cNvPr>
          <p:cNvSpPr txBox="1"/>
          <p:nvPr/>
        </p:nvSpPr>
        <p:spPr>
          <a:xfrm>
            <a:off x="173991" y="4069702"/>
            <a:ext cx="1621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ブロック番号</a:t>
            </a:r>
          </a:p>
        </p:txBody>
      </p:sp>
      <p:cxnSp>
        <p:nvCxnSpPr>
          <p:cNvPr id="31" name="直線コネクタ 30">
            <a:extLst>
              <a:ext uri="{FF2B5EF4-FFF2-40B4-BE49-F238E27FC236}">
                <a16:creationId xmlns:a16="http://schemas.microsoft.com/office/drawing/2014/main" id="{548989AF-4914-0C49-8C45-0D4283723094}"/>
              </a:ext>
            </a:extLst>
          </p:cNvPr>
          <p:cNvCxnSpPr/>
          <p:nvPr/>
        </p:nvCxnSpPr>
        <p:spPr>
          <a:xfrm>
            <a:off x="6590665" y="3159440"/>
            <a:ext cx="0" cy="72008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コネクタ 31">
            <a:extLst>
              <a:ext uri="{FF2B5EF4-FFF2-40B4-BE49-F238E27FC236}">
                <a16:creationId xmlns:a16="http://schemas.microsoft.com/office/drawing/2014/main" id="{EA551C43-E4BF-044F-923E-C88982D97378}"/>
              </a:ext>
            </a:extLst>
          </p:cNvPr>
          <p:cNvCxnSpPr/>
          <p:nvPr/>
        </p:nvCxnSpPr>
        <p:spPr>
          <a:xfrm>
            <a:off x="7310745" y="3159440"/>
            <a:ext cx="0" cy="72008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>
            <a:extLst>
              <a:ext uri="{FF2B5EF4-FFF2-40B4-BE49-F238E27FC236}">
                <a16:creationId xmlns:a16="http://schemas.microsoft.com/office/drawing/2014/main" id="{52F2B495-A686-7040-9356-F0A500157225}"/>
              </a:ext>
            </a:extLst>
          </p:cNvPr>
          <p:cNvCxnSpPr/>
          <p:nvPr/>
        </p:nvCxnSpPr>
        <p:spPr>
          <a:xfrm>
            <a:off x="8030825" y="3159440"/>
            <a:ext cx="0" cy="72008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12B757A6-DFEA-D140-97CA-5E4C9410D65B}"/>
              </a:ext>
            </a:extLst>
          </p:cNvPr>
          <p:cNvSpPr txBox="1"/>
          <p:nvPr/>
        </p:nvSpPr>
        <p:spPr>
          <a:xfrm>
            <a:off x="285305" y="1135654"/>
            <a:ext cx="11673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inode</a:t>
            </a:r>
            <a:r>
              <a:rPr kumimoji="1" lang="ja-JP" altLang="en-US" dirty="0"/>
              <a:t>番号</a:t>
            </a:r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329D66AE-1F1D-004E-AB7A-49AF21D42A76}"/>
              </a:ext>
            </a:extLst>
          </p:cNvPr>
          <p:cNvSpPr txBox="1"/>
          <p:nvPr/>
        </p:nvSpPr>
        <p:spPr>
          <a:xfrm>
            <a:off x="1581449" y="1063646"/>
            <a:ext cx="7322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/>
              <a:t>0</a:t>
            </a:r>
            <a:endParaRPr kumimoji="1" lang="ja-JP" altLang="en-US" sz="2400" dirty="0"/>
          </a:p>
        </p:txBody>
      </p: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C0BB6AC9-33AF-D942-A253-D20D07E6A380}"/>
              </a:ext>
            </a:extLst>
          </p:cNvPr>
          <p:cNvSpPr txBox="1"/>
          <p:nvPr/>
        </p:nvSpPr>
        <p:spPr>
          <a:xfrm>
            <a:off x="3021609" y="1063646"/>
            <a:ext cx="7322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/>
              <a:t>1</a:t>
            </a:r>
            <a:endParaRPr kumimoji="1" lang="ja-JP" altLang="en-US" sz="2400" dirty="0"/>
          </a:p>
        </p:txBody>
      </p: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67924F5C-BE1B-2948-88D6-ACCB95E621B8}"/>
              </a:ext>
            </a:extLst>
          </p:cNvPr>
          <p:cNvSpPr txBox="1"/>
          <p:nvPr/>
        </p:nvSpPr>
        <p:spPr>
          <a:xfrm>
            <a:off x="251520" y="5013176"/>
            <a:ext cx="845936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000"/>
              <a:t>ファイルやディレクトリには「</a:t>
            </a:r>
            <a:r>
              <a:rPr lang="en-US" altLang="ja-JP" sz="2000"/>
              <a:t>inode</a:t>
            </a:r>
            <a:r>
              <a:rPr lang="ja-JP" altLang="en-US" sz="2000"/>
              <a:t>番号」という一意な番号が振られる</a:t>
            </a:r>
            <a:endParaRPr lang="en-US" altLang="ja-JP" sz="2000"/>
          </a:p>
          <a:p>
            <a:r>
              <a:rPr lang="ja-JP" altLang="en-US" sz="2000"/>
              <a:t>一つの</a:t>
            </a:r>
            <a:r>
              <a:rPr lang="en-US" altLang="ja-JP" sz="2000"/>
              <a:t>inode</a:t>
            </a:r>
            <a:r>
              <a:rPr lang="ja-JP" altLang="en-US" sz="2000"/>
              <a:t>番号に</a:t>
            </a:r>
            <a:r>
              <a:rPr lang="en-US" altLang="ja-JP" sz="2000"/>
              <a:t>inode</a:t>
            </a:r>
            <a:r>
              <a:rPr lang="ja-JP" altLang="en-US" sz="2000"/>
              <a:t>が対応する</a:t>
            </a:r>
            <a:endParaRPr lang="en-US" altLang="ja-JP" sz="2000"/>
          </a:p>
          <a:p>
            <a:r>
              <a:rPr lang="en-US" altLang="ja-JP" sz="2000"/>
              <a:t>inode</a:t>
            </a:r>
            <a:r>
              <a:rPr lang="ja-JP" altLang="en-US" sz="2000"/>
              <a:t>はファイルサイズやブロック番号を保持</a:t>
            </a:r>
          </a:p>
          <a:p>
            <a:r>
              <a:rPr lang="en-US" altLang="ja-JP" sz="2000">
                <a:solidFill>
                  <a:srgbClr val="FF0000"/>
                </a:solidFill>
              </a:rPr>
              <a:t>inode</a:t>
            </a:r>
            <a:r>
              <a:rPr lang="ja-JP" altLang="en-US" sz="2000">
                <a:solidFill>
                  <a:srgbClr val="FF0000"/>
                </a:solidFill>
              </a:rPr>
              <a:t>はファイル名情報を保持しない</a:t>
            </a:r>
          </a:p>
        </p:txBody>
      </p:sp>
    </p:spTree>
    <p:extLst>
      <p:ext uri="{BB962C8B-B14F-4D97-AF65-F5344CB8AC3E}">
        <p14:creationId xmlns:p14="http://schemas.microsoft.com/office/powerpoint/2010/main" val="2812100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7293F577-234C-9E4C-A131-3D3F951BE4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ja-JP"/>
              <a:t>inode</a:t>
            </a:r>
            <a:endParaRPr kumimoji="1" lang="ja-JP" altLang="en-US"/>
          </a:p>
        </p:txBody>
      </p:sp>
      <p:pic>
        <p:nvPicPr>
          <p:cNvPr id="3" name="Picture 2" descr="ãã¡ã¤ã«ã¢ã¤ã³ã³ï¼ãã­ã¹ãï¼">
            <a:extLst>
              <a:ext uri="{FF2B5EF4-FFF2-40B4-BE49-F238E27FC236}">
                <a16:creationId xmlns:a16="http://schemas.microsoft.com/office/drawing/2014/main" id="{4F6DC2A6-B356-0749-BB50-C82567DC59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124" y="2492040"/>
            <a:ext cx="732292" cy="850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97CD8AE4-6D21-AD4B-B8CB-AA4EAD8CD035}"/>
              </a:ext>
            </a:extLst>
          </p:cNvPr>
          <p:cNvSpPr txBox="1"/>
          <p:nvPr/>
        </p:nvSpPr>
        <p:spPr>
          <a:xfrm flipH="1">
            <a:off x="179512" y="2060848"/>
            <a:ext cx="2424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ディレクトリの</a:t>
            </a:r>
            <a:r>
              <a:rPr lang="en-US" altLang="ja-JP" dirty="0"/>
              <a:t>inode</a:t>
            </a:r>
          </a:p>
        </p:txBody>
      </p:sp>
      <p:graphicFrame>
        <p:nvGraphicFramePr>
          <p:cNvPr id="5" name="表 4">
            <a:extLst>
              <a:ext uri="{FF2B5EF4-FFF2-40B4-BE49-F238E27FC236}">
                <a16:creationId xmlns:a16="http://schemas.microsoft.com/office/drawing/2014/main" id="{2024BB6B-9A71-3B4D-B408-AB7312F715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8031167"/>
              </p:ext>
            </p:extLst>
          </p:nvPr>
        </p:nvGraphicFramePr>
        <p:xfrm>
          <a:off x="4025414" y="2546448"/>
          <a:ext cx="4248472" cy="20123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6144">
                  <a:extLst>
                    <a:ext uri="{9D8B030D-6E8A-4147-A177-3AD203B41FA5}">
                      <a16:colId xmlns:a16="http://schemas.microsoft.com/office/drawing/2014/main" val="3887702418"/>
                    </a:ext>
                  </a:extLst>
                </a:gridCol>
                <a:gridCol w="2952328">
                  <a:extLst>
                    <a:ext uri="{9D8B030D-6E8A-4147-A177-3AD203B41FA5}">
                      <a16:colId xmlns:a16="http://schemas.microsoft.com/office/drawing/2014/main" val="2005719714"/>
                    </a:ext>
                  </a:extLst>
                </a:gridCol>
              </a:tblGrid>
              <a:tr h="393571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inode</a:t>
                      </a:r>
                      <a:r>
                        <a:rPr kumimoji="1" lang="ja-JP" altLang="en-US" dirty="0"/>
                        <a:t>番号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/>
                        <a:t>ファイル名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7351273"/>
                  </a:ext>
                </a:extLst>
              </a:tr>
              <a:tr h="393571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10091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. (</a:t>
                      </a:r>
                      <a:r>
                        <a:rPr kumimoji="1" lang="ja-JP" altLang="en-US" dirty="0"/>
                        <a:t>自分自身</a:t>
                      </a:r>
                      <a:r>
                        <a:rPr kumimoji="1" lang="en-US" altLang="ja-JP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029973"/>
                  </a:ext>
                </a:extLst>
              </a:tr>
              <a:tr h="4381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38467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dirty="0"/>
                        <a:t>.. (</a:t>
                      </a:r>
                      <a:r>
                        <a:rPr kumimoji="1" lang="ja-JP" altLang="en-US" dirty="0"/>
                        <a:t>親ディレクトリ</a:t>
                      </a:r>
                      <a:r>
                        <a:rPr kumimoji="1" lang="en-US" altLang="ja-JP" dirty="0"/>
                        <a:t>)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1603198"/>
                  </a:ext>
                </a:extLst>
              </a:tr>
              <a:tr h="393571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3414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test.txt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2733475"/>
                  </a:ext>
                </a:extLst>
              </a:tr>
              <a:tr h="393571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5831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data.dat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0933992"/>
                  </a:ext>
                </a:extLst>
              </a:tr>
            </a:tbl>
          </a:graphicData>
        </a:graphic>
      </p:graphicFrame>
      <p:cxnSp>
        <p:nvCxnSpPr>
          <p:cNvPr id="6" name="カギ線コネクタ 5">
            <a:extLst>
              <a:ext uri="{FF2B5EF4-FFF2-40B4-BE49-F238E27FC236}">
                <a16:creationId xmlns:a16="http://schemas.microsoft.com/office/drawing/2014/main" id="{D256B541-7801-9D4E-9DFD-1A7F632C83A0}"/>
              </a:ext>
            </a:extLst>
          </p:cNvPr>
          <p:cNvCxnSpPr>
            <a:stCxn id="3" idx="3"/>
            <a:endCxn id="5" idx="1"/>
          </p:cNvCxnSpPr>
          <p:nvPr/>
        </p:nvCxnSpPr>
        <p:spPr>
          <a:xfrm>
            <a:off x="1699416" y="2917242"/>
            <a:ext cx="2325998" cy="635398"/>
          </a:xfrm>
          <a:prstGeom prst="bentConnector3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C9790101-03BC-2047-9647-CFEB475FFA87}"/>
              </a:ext>
            </a:extLst>
          </p:cNvPr>
          <p:cNvSpPr txBox="1"/>
          <p:nvPr/>
        </p:nvSpPr>
        <p:spPr>
          <a:xfrm>
            <a:off x="107504" y="1196752"/>
            <a:ext cx="85747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ファイル名と</a:t>
            </a:r>
            <a:r>
              <a:rPr kumimoji="1" lang="en-US" altLang="ja-JP" sz="2400"/>
              <a:t>inode</a:t>
            </a:r>
            <a:r>
              <a:rPr kumimoji="1" lang="ja-JP" altLang="en-US" sz="2400"/>
              <a:t>番号の対応は「ディレクトリ」が保持する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E30A4121-2DA4-204A-A978-685641D00360}"/>
              </a:ext>
            </a:extLst>
          </p:cNvPr>
          <p:cNvSpPr txBox="1"/>
          <p:nvPr/>
        </p:nvSpPr>
        <p:spPr>
          <a:xfrm>
            <a:off x="323528" y="4941168"/>
            <a:ext cx="66640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/>
              <a:t>なぜ</a:t>
            </a:r>
            <a:r>
              <a:rPr kumimoji="1" lang="en-US" altLang="ja-JP" sz="2000"/>
              <a:t>inode</a:t>
            </a:r>
            <a:r>
              <a:rPr kumimoji="1" lang="ja-JP" altLang="en-US" sz="2000"/>
              <a:t>ではなくディレクトリがファイル名を持つか？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E13D0A51-CE40-A445-9805-1FBF3441BFF7}"/>
              </a:ext>
            </a:extLst>
          </p:cNvPr>
          <p:cNvSpPr txBox="1"/>
          <p:nvPr/>
        </p:nvSpPr>
        <p:spPr>
          <a:xfrm>
            <a:off x="827584" y="5517232"/>
            <a:ext cx="734367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/>
              <a:t>複数のファイル名が同じ</a:t>
            </a:r>
            <a:r>
              <a:rPr kumimoji="1" lang="en-US" altLang="ja-JP" sz="2000"/>
              <a:t>inode</a:t>
            </a:r>
            <a:r>
              <a:rPr lang="ja-JP" altLang="en-US" sz="2000"/>
              <a:t>番号を共有できる</a:t>
            </a:r>
            <a:r>
              <a:rPr lang="en-US" altLang="ja-JP" sz="2000"/>
              <a:t>(</a:t>
            </a:r>
            <a:r>
              <a:rPr lang="ja-JP" altLang="en-US" sz="2000"/>
              <a:t>ハードリンク</a:t>
            </a:r>
            <a:r>
              <a:rPr lang="en-US" altLang="ja-JP" sz="2000"/>
              <a:t>)</a:t>
            </a:r>
          </a:p>
          <a:p>
            <a:r>
              <a:rPr kumimoji="1" lang="en-US" altLang="ja-JP" sz="2000"/>
              <a:t>(</a:t>
            </a:r>
            <a:r>
              <a:rPr kumimoji="1" lang="ja-JP" altLang="en-US" sz="2000"/>
              <a:t>おそらく</a:t>
            </a:r>
            <a:r>
              <a:rPr kumimoji="1" lang="en-US" altLang="ja-JP" sz="2000"/>
              <a:t>)</a:t>
            </a:r>
            <a:r>
              <a:rPr kumimoji="1" lang="ja-JP" altLang="en-US" sz="2000"/>
              <a:t>ファイルリスト取得の高速化のため</a:t>
            </a:r>
          </a:p>
        </p:txBody>
      </p:sp>
    </p:spTree>
    <p:extLst>
      <p:ext uri="{BB962C8B-B14F-4D97-AF65-F5344CB8AC3E}">
        <p14:creationId xmlns:p14="http://schemas.microsoft.com/office/powerpoint/2010/main" val="17789500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4D37C49E-E927-894B-BB95-3FEB1F2A1D2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ファイルのオープン・クローズ</a:t>
            </a:r>
          </a:p>
        </p:txBody>
      </p:sp>
      <p:pic>
        <p:nvPicPr>
          <p:cNvPr id="35" name="Picture 2" descr="é»è©±å¯¾å¿ã«è¿½ãããä¼ç¤¾å¡ã®ã¤ã©ã¹ãï¼ç·æ§ï¼">
            <a:extLst>
              <a:ext uri="{FF2B5EF4-FFF2-40B4-BE49-F238E27FC236}">
                <a16:creationId xmlns:a16="http://schemas.microsoft.com/office/drawing/2014/main" id="{3AEDCCC0-EB20-0344-8200-5AD500748D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029876"/>
            <a:ext cx="846549" cy="910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6" descr="ãµã¼ãã¼ã®ã¤ã©ã¹ã">
            <a:extLst>
              <a:ext uri="{FF2B5EF4-FFF2-40B4-BE49-F238E27FC236}">
                <a16:creationId xmlns:a16="http://schemas.microsoft.com/office/drawing/2014/main" id="{AEC72CD5-EFE7-CB4A-964C-D9B91539F7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280" y="2669836"/>
            <a:ext cx="1248073" cy="1163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8" descr="ã¿ãã¬ãããä½¿ãä½æ¥­å¡ã®ã¤ã©ã¹ãï¼å¥³æ§ï¼">
            <a:extLst>
              <a:ext uri="{FF2B5EF4-FFF2-40B4-BE49-F238E27FC236}">
                <a16:creationId xmlns:a16="http://schemas.microsoft.com/office/drawing/2014/main" id="{AECF3CA7-1464-A041-84A7-8633633747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491880" y="2310813"/>
            <a:ext cx="701930" cy="917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13271280-B407-3A4F-8E57-594EF48079C8}"/>
              </a:ext>
            </a:extLst>
          </p:cNvPr>
          <p:cNvSpPr txBox="1"/>
          <p:nvPr/>
        </p:nvSpPr>
        <p:spPr>
          <a:xfrm>
            <a:off x="3630133" y="2008906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OS</a:t>
            </a:r>
          </a:p>
        </p:txBody>
      </p:sp>
      <p:cxnSp>
        <p:nvCxnSpPr>
          <p:cNvPr id="40" name="カギ線コネクタ 39">
            <a:extLst>
              <a:ext uri="{FF2B5EF4-FFF2-40B4-BE49-F238E27FC236}">
                <a16:creationId xmlns:a16="http://schemas.microsoft.com/office/drawing/2014/main" id="{7F6B82A6-4D49-0B4E-8D5E-15D9DD479F3E}"/>
              </a:ext>
            </a:extLst>
          </p:cNvPr>
          <p:cNvCxnSpPr>
            <a:cxnSpLocks/>
            <a:stCxn id="35" idx="3"/>
            <a:endCxn id="38" idx="3"/>
          </p:cNvCxnSpPr>
          <p:nvPr/>
        </p:nvCxnSpPr>
        <p:spPr>
          <a:xfrm flipV="1">
            <a:off x="1314093" y="2769591"/>
            <a:ext cx="2177787" cy="715419"/>
          </a:xfrm>
          <a:prstGeom prst="bentConnector3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150731D8-ADAF-374A-9172-68E7897F52B5}"/>
              </a:ext>
            </a:extLst>
          </p:cNvPr>
          <p:cNvSpPr txBox="1"/>
          <p:nvPr/>
        </p:nvSpPr>
        <p:spPr>
          <a:xfrm>
            <a:off x="298319" y="268638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プロセス</a:t>
            </a:r>
            <a:endParaRPr kumimoji="1" lang="en-US" altLang="ja-JP" dirty="0"/>
          </a:p>
        </p:txBody>
      </p:sp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88861F2C-4D25-604D-8C92-FACFF7766A74}"/>
              </a:ext>
            </a:extLst>
          </p:cNvPr>
          <p:cNvSpPr txBox="1"/>
          <p:nvPr/>
        </p:nvSpPr>
        <p:spPr>
          <a:xfrm>
            <a:off x="6717139" y="2265574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ファイルシステム</a:t>
            </a:r>
            <a:endParaRPr kumimoji="1" lang="en-US" altLang="ja-JP" dirty="0"/>
          </a:p>
        </p:txBody>
      </p:sp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0D8141BD-EE40-0442-BF1D-85BCC36F0990}"/>
              </a:ext>
            </a:extLst>
          </p:cNvPr>
          <p:cNvSpPr txBox="1"/>
          <p:nvPr/>
        </p:nvSpPr>
        <p:spPr>
          <a:xfrm>
            <a:off x="1619672" y="3533932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dirty="0"/>
              <a:t>ファイル</a:t>
            </a:r>
            <a:endParaRPr kumimoji="1" lang="en-US" altLang="ja-JP" sz="1400" dirty="0"/>
          </a:p>
          <a:p>
            <a:r>
              <a:rPr lang="ja-JP" altLang="en-US" sz="1400" dirty="0"/>
              <a:t>オープン要求</a:t>
            </a:r>
            <a:endParaRPr kumimoji="1" lang="ja-JP" altLang="en-US" sz="1400" dirty="0"/>
          </a:p>
        </p:txBody>
      </p:sp>
      <p:cxnSp>
        <p:nvCxnSpPr>
          <p:cNvPr id="44" name="カギ線コネクタ 43">
            <a:extLst>
              <a:ext uri="{FF2B5EF4-FFF2-40B4-BE49-F238E27FC236}">
                <a16:creationId xmlns:a16="http://schemas.microsoft.com/office/drawing/2014/main" id="{7A969325-9351-AB45-B9E9-5309D1D0D6C5}"/>
              </a:ext>
            </a:extLst>
          </p:cNvPr>
          <p:cNvCxnSpPr>
            <a:cxnSpLocks/>
            <a:stCxn id="38" idx="1"/>
          </p:cNvCxnSpPr>
          <p:nvPr/>
        </p:nvCxnSpPr>
        <p:spPr>
          <a:xfrm>
            <a:off x="4193810" y="2769591"/>
            <a:ext cx="2682446" cy="458778"/>
          </a:xfrm>
          <a:prstGeom prst="bentConnector3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1B6EF5DC-E00D-904F-9ACB-5475E9A316DF}"/>
              </a:ext>
            </a:extLst>
          </p:cNvPr>
          <p:cNvSpPr txBox="1"/>
          <p:nvPr/>
        </p:nvSpPr>
        <p:spPr>
          <a:xfrm>
            <a:off x="5156047" y="3388666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dirty="0"/>
              <a:t>接続先検索</a:t>
            </a:r>
          </a:p>
        </p:txBody>
      </p:sp>
      <p:sp>
        <p:nvSpPr>
          <p:cNvPr id="46" name="角丸四角形吹き出し 45">
            <a:extLst>
              <a:ext uri="{FF2B5EF4-FFF2-40B4-BE49-F238E27FC236}">
                <a16:creationId xmlns:a16="http://schemas.microsoft.com/office/drawing/2014/main" id="{7304284C-8EF6-7F4E-A110-F1C98478FC7F}"/>
              </a:ext>
            </a:extLst>
          </p:cNvPr>
          <p:cNvSpPr/>
          <p:nvPr/>
        </p:nvSpPr>
        <p:spPr>
          <a:xfrm>
            <a:off x="1164603" y="1882530"/>
            <a:ext cx="2249139" cy="671030"/>
          </a:xfrm>
          <a:prstGeom prst="wedgeRoundRectCallout">
            <a:avLst>
              <a:gd name="adj1" fmla="val -35477"/>
              <a:gd name="adj2" fmla="val 107785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テキスト ボックス 46">
            <a:extLst>
              <a:ext uri="{FF2B5EF4-FFF2-40B4-BE49-F238E27FC236}">
                <a16:creationId xmlns:a16="http://schemas.microsoft.com/office/drawing/2014/main" id="{6662D5EB-FA0D-6143-80BB-77B21A77D5B9}"/>
              </a:ext>
            </a:extLst>
          </p:cNvPr>
          <p:cNvSpPr txBox="1"/>
          <p:nvPr/>
        </p:nvSpPr>
        <p:spPr>
          <a:xfrm>
            <a:off x="1149338" y="1907097"/>
            <a:ext cx="23042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test.txt</a:t>
            </a:r>
            <a:r>
              <a:rPr kumimoji="1" lang="ja-JP" altLang="en-US" dirty="0"/>
              <a:t>に</a:t>
            </a:r>
            <a:r>
              <a:rPr lang="ja-JP" altLang="en-US" dirty="0"/>
              <a:t>書き込めるようにしてください</a:t>
            </a:r>
            <a:endParaRPr kumimoji="1" lang="ja-JP" altLang="en-US" dirty="0"/>
          </a:p>
        </p:txBody>
      </p:sp>
      <p:sp>
        <p:nvSpPr>
          <p:cNvPr id="48" name="角丸四角形吹き出し 47">
            <a:extLst>
              <a:ext uri="{FF2B5EF4-FFF2-40B4-BE49-F238E27FC236}">
                <a16:creationId xmlns:a16="http://schemas.microsoft.com/office/drawing/2014/main" id="{D7818305-83C1-A84F-9B16-49E1947F7BE5}"/>
              </a:ext>
            </a:extLst>
          </p:cNvPr>
          <p:cNvSpPr/>
          <p:nvPr/>
        </p:nvSpPr>
        <p:spPr>
          <a:xfrm>
            <a:off x="4427984" y="1700808"/>
            <a:ext cx="2150790" cy="671030"/>
          </a:xfrm>
          <a:prstGeom prst="wedgeRoundRectCallout">
            <a:avLst>
              <a:gd name="adj1" fmla="val -55640"/>
              <a:gd name="adj2" fmla="val 84385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9" name="テキスト ボックス 48">
            <a:extLst>
              <a:ext uri="{FF2B5EF4-FFF2-40B4-BE49-F238E27FC236}">
                <a16:creationId xmlns:a16="http://schemas.microsoft.com/office/drawing/2014/main" id="{A9426FCC-4A35-4843-827E-2C3AE93D9D06}"/>
              </a:ext>
            </a:extLst>
          </p:cNvPr>
          <p:cNvSpPr txBox="1"/>
          <p:nvPr/>
        </p:nvSpPr>
        <p:spPr>
          <a:xfrm>
            <a:off x="4496628" y="1727127"/>
            <a:ext cx="2042032" cy="6447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お調べしますので</a:t>
            </a:r>
            <a:endParaRPr lang="en-US" altLang="ja-JP" dirty="0"/>
          </a:p>
          <a:p>
            <a:r>
              <a:rPr kumimoji="1" lang="ja-JP" altLang="en-US" dirty="0"/>
              <a:t>お待ちください</a:t>
            </a:r>
          </a:p>
        </p:txBody>
      </p:sp>
      <p:sp>
        <p:nvSpPr>
          <p:cNvPr id="50" name="下矢印 49">
            <a:extLst>
              <a:ext uri="{FF2B5EF4-FFF2-40B4-BE49-F238E27FC236}">
                <a16:creationId xmlns:a16="http://schemas.microsoft.com/office/drawing/2014/main" id="{0F85D2A2-BD8D-664A-A968-71A9D05DA435}"/>
              </a:ext>
            </a:extLst>
          </p:cNvPr>
          <p:cNvSpPr/>
          <p:nvPr/>
        </p:nvSpPr>
        <p:spPr>
          <a:xfrm>
            <a:off x="3563888" y="3821964"/>
            <a:ext cx="549770" cy="496933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56" name="Picture 2" descr="é»è©±å¯¾å¿ã«è¿½ãããä¼ç¤¾å¡ã®ã¤ã©ã¹ãï¼ç·æ§ï¼">
            <a:extLst>
              <a:ext uri="{FF2B5EF4-FFF2-40B4-BE49-F238E27FC236}">
                <a16:creationId xmlns:a16="http://schemas.microsoft.com/office/drawing/2014/main" id="{40E568C0-2BF1-CD46-99FA-6995C4AF3E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5820953"/>
            <a:ext cx="846549" cy="910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6" descr="ãµã¼ãã¼ã®ã¤ã©ã¹ã">
            <a:extLst>
              <a:ext uri="{FF2B5EF4-FFF2-40B4-BE49-F238E27FC236}">
                <a16:creationId xmlns:a16="http://schemas.microsoft.com/office/drawing/2014/main" id="{271058F2-18A4-7647-BD25-E3CA754EE8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280" y="5694172"/>
            <a:ext cx="1248073" cy="1163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8" descr="ã¿ãã¬ãããä½¿ãä½æ¥­å¡ã®ã¤ã©ã¹ãï¼å¥³æ§ï¼">
            <a:extLst>
              <a:ext uri="{FF2B5EF4-FFF2-40B4-BE49-F238E27FC236}">
                <a16:creationId xmlns:a16="http://schemas.microsoft.com/office/drawing/2014/main" id="{783D42AD-FE8F-F74E-A895-28324FE90E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563888" y="4758068"/>
            <a:ext cx="701930" cy="917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4" descr="é»è©±ã®å­æ©ã»ã³ã¼ãã¬ã¹é»è©±ã®ã¤ã©ã¹ã">
            <a:extLst>
              <a:ext uri="{FF2B5EF4-FFF2-40B4-BE49-F238E27FC236}">
                <a16:creationId xmlns:a16="http://schemas.microsoft.com/office/drawing/2014/main" id="{99EF60C6-4879-874F-B631-2E6AAB9977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920" y="5802184"/>
            <a:ext cx="947804" cy="947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0" name="角丸四角形吹き出し 59">
            <a:extLst>
              <a:ext uri="{FF2B5EF4-FFF2-40B4-BE49-F238E27FC236}">
                <a16:creationId xmlns:a16="http://schemas.microsoft.com/office/drawing/2014/main" id="{097ECAB8-C8A9-E24C-99F7-C556C10CD499}"/>
              </a:ext>
            </a:extLst>
          </p:cNvPr>
          <p:cNvSpPr/>
          <p:nvPr/>
        </p:nvSpPr>
        <p:spPr>
          <a:xfrm>
            <a:off x="1228637" y="5133621"/>
            <a:ext cx="1596669" cy="458983"/>
          </a:xfrm>
          <a:prstGeom prst="wedgeRoundRectCallout">
            <a:avLst>
              <a:gd name="adj1" fmla="val -46963"/>
              <a:gd name="adj2" fmla="val 106521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1" name="テキスト ボックス 60">
            <a:extLst>
              <a:ext uri="{FF2B5EF4-FFF2-40B4-BE49-F238E27FC236}">
                <a16:creationId xmlns:a16="http://schemas.microsoft.com/office/drawing/2014/main" id="{1F1BB841-4C2E-0548-AA39-9BBCE4F08869}"/>
              </a:ext>
            </a:extLst>
          </p:cNvPr>
          <p:cNvSpPr txBox="1"/>
          <p:nvPr/>
        </p:nvSpPr>
        <p:spPr>
          <a:xfrm>
            <a:off x="1331640" y="5190116"/>
            <a:ext cx="1586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ありがとう！</a:t>
            </a:r>
            <a:endParaRPr kumimoji="1" lang="ja-JP" altLang="en-US" dirty="0"/>
          </a:p>
        </p:txBody>
      </p:sp>
      <p:sp>
        <p:nvSpPr>
          <p:cNvPr id="62" name="角丸四角形吹き出し 61">
            <a:extLst>
              <a:ext uri="{FF2B5EF4-FFF2-40B4-BE49-F238E27FC236}">
                <a16:creationId xmlns:a16="http://schemas.microsoft.com/office/drawing/2014/main" id="{F8329534-69D3-044C-A73C-C96EE56687BA}"/>
              </a:ext>
            </a:extLst>
          </p:cNvPr>
          <p:cNvSpPr/>
          <p:nvPr/>
        </p:nvSpPr>
        <p:spPr>
          <a:xfrm>
            <a:off x="4287332" y="4083677"/>
            <a:ext cx="2150790" cy="671030"/>
          </a:xfrm>
          <a:prstGeom prst="wedgeRoundRectCallout">
            <a:avLst>
              <a:gd name="adj1" fmla="val -55640"/>
              <a:gd name="adj2" fmla="val 84385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3" name="テキスト ボックス 62">
            <a:extLst>
              <a:ext uri="{FF2B5EF4-FFF2-40B4-BE49-F238E27FC236}">
                <a16:creationId xmlns:a16="http://schemas.microsoft.com/office/drawing/2014/main" id="{8FAE3001-90CB-D64D-9BD0-201763222C3F}"/>
              </a:ext>
            </a:extLst>
          </p:cNvPr>
          <p:cNvSpPr txBox="1"/>
          <p:nvPr/>
        </p:nvSpPr>
        <p:spPr>
          <a:xfrm>
            <a:off x="4355976" y="4109996"/>
            <a:ext cx="20420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14</a:t>
            </a:r>
            <a:r>
              <a:rPr kumimoji="1" lang="ja-JP" altLang="en-US" dirty="0"/>
              <a:t>番でおつなぎしました</a:t>
            </a:r>
          </a:p>
        </p:txBody>
      </p:sp>
      <p:sp>
        <p:nvSpPr>
          <p:cNvPr id="64" name="テキスト ボックス 63">
            <a:extLst>
              <a:ext uri="{FF2B5EF4-FFF2-40B4-BE49-F238E27FC236}">
                <a16:creationId xmlns:a16="http://schemas.microsoft.com/office/drawing/2014/main" id="{57C393BC-A984-D847-843C-04898844103B}"/>
              </a:ext>
            </a:extLst>
          </p:cNvPr>
          <p:cNvSpPr txBox="1"/>
          <p:nvPr/>
        </p:nvSpPr>
        <p:spPr>
          <a:xfrm>
            <a:off x="6732240" y="5118108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ファイルシステム</a:t>
            </a:r>
            <a:endParaRPr kumimoji="1" lang="en-US" altLang="ja-JP" dirty="0"/>
          </a:p>
        </p:txBody>
      </p:sp>
      <p:sp>
        <p:nvSpPr>
          <p:cNvPr id="69" name="テキスト ボックス 68">
            <a:extLst>
              <a:ext uri="{FF2B5EF4-FFF2-40B4-BE49-F238E27FC236}">
                <a16:creationId xmlns:a16="http://schemas.microsoft.com/office/drawing/2014/main" id="{35869632-29DB-D040-81F3-9D06088D0CEC}"/>
              </a:ext>
            </a:extLst>
          </p:cNvPr>
          <p:cNvSpPr txBox="1"/>
          <p:nvPr/>
        </p:nvSpPr>
        <p:spPr>
          <a:xfrm>
            <a:off x="2051720" y="5949280"/>
            <a:ext cx="12137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600" dirty="0"/>
              <a:t>内線番号</a:t>
            </a:r>
            <a:r>
              <a:rPr lang="en-US" altLang="ja-JP" sz="1600" dirty="0"/>
              <a:t>14</a:t>
            </a:r>
          </a:p>
        </p:txBody>
      </p:sp>
      <p:cxnSp>
        <p:nvCxnSpPr>
          <p:cNvPr id="71" name="直線矢印コネクタ 70">
            <a:extLst>
              <a:ext uri="{FF2B5EF4-FFF2-40B4-BE49-F238E27FC236}">
                <a16:creationId xmlns:a16="http://schemas.microsoft.com/office/drawing/2014/main" id="{2F368CC1-7EC8-2240-8390-6F063B717E21}"/>
              </a:ext>
            </a:extLst>
          </p:cNvPr>
          <p:cNvCxnSpPr>
            <a:stCxn id="57" idx="1"/>
            <a:endCxn id="59" idx="3"/>
          </p:cNvCxnSpPr>
          <p:nvPr/>
        </p:nvCxnSpPr>
        <p:spPr>
          <a:xfrm flipH="1">
            <a:off x="4799724" y="6276086"/>
            <a:ext cx="2292556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線矢印コネクタ 71">
            <a:extLst>
              <a:ext uri="{FF2B5EF4-FFF2-40B4-BE49-F238E27FC236}">
                <a16:creationId xmlns:a16="http://schemas.microsoft.com/office/drawing/2014/main" id="{B707D15B-E3E9-E041-8E0D-ED22673F6782}"/>
              </a:ext>
            </a:extLst>
          </p:cNvPr>
          <p:cNvCxnSpPr>
            <a:cxnSpLocks/>
            <a:stCxn id="59" idx="1"/>
            <a:endCxn id="56" idx="3"/>
          </p:cNvCxnSpPr>
          <p:nvPr/>
        </p:nvCxnSpPr>
        <p:spPr>
          <a:xfrm flipH="1">
            <a:off x="1314093" y="6276086"/>
            <a:ext cx="2537827" cy="1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テキスト ボックス 75">
            <a:extLst>
              <a:ext uri="{FF2B5EF4-FFF2-40B4-BE49-F238E27FC236}">
                <a16:creationId xmlns:a16="http://schemas.microsoft.com/office/drawing/2014/main" id="{14682CC0-FE49-7D41-9FCA-89402F3142F0}"/>
              </a:ext>
            </a:extLst>
          </p:cNvPr>
          <p:cNvSpPr txBox="1"/>
          <p:nvPr/>
        </p:nvSpPr>
        <p:spPr>
          <a:xfrm>
            <a:off x="1763688" y="6309320"/>
            <a:ext cx="18261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100" dirty="0"/>
              <a:t>(</a:t>
            </a:r>
            <a:r>
              <a:rPr kumimoji="1" lang="ja-JP" altLang="en-US" sz="1100" dirty="0"/>
              <a:t>ファイルディスクリプタ</a:t>
            </a:r>
            <a:r>
              <a:rPr kumimoji="1" lang="en-US" altLang="ja-JP" sz="1100" dirty="0"/>
              <a:t>)</a:t>
            </a:r>
            <a:endParaRPr lang="en-US" altLang="ja-JP" sz="1100" dirty="0"/>
          </a:p>
        </p:txBody>
      </p:sp>
      <p:sp>
        <p:nvSpPr>
          <p:cNvPr id="77" name="テキスト ボックス 76">
            <a:extLst>
              <a:ext uri="{FF2B5EF4-FFF2-40B4-BE49-F238E27FC236}">
                <a16:creationId xmlns:a16="http://schemas.microsoft.com/office/drawing/2014/main" id="{7D9E363D-7D67-1E42-B2C1-D2780A2AE7C8}"/>
              </a:ext>
            </a:extLst>
          </p:cNvPr>
          <p:cNvSpPr txBox="1"/>
          <p:nvPr/>
        </p:nvSpPr>
        <p:spPr>
          <a:xfrm>
            <a:off x="251520" y="1052736"/>
            <a:ext cx="68788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ファイルを開く：ファイルの場所を問い合わせて、回線をつなぐ</a:t>
            </a:r>
            <a:endParaRPr kumimoji="1" lang="en-US" altLang="ja-JP"/>
          </a:p>
          <a:p>
            <a:r>
              <a:rPr lang="ja-JP" altLang="en-US"/>
              <a:t>ファイルを閉じる：回線を切る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24344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6E1E46C9-72B3-5640-9405-B28C414EB12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遅延書き込み</a:t>
            </a:r>
          </a:p>
        </p:txBody>
      </p:sp>
      <p:pic>
        <p:nvPicPr>
          <p:cNvPr id="3" name="Picture 2" descr="é»è©±å¯¾å¿ã«è¿½ãããä¼ç¤¾å¡ã®ã¤ã©ã¹ãï¼ç·æ§ï¼">
            <a:extLst>
              <a:ext uri="{FF2B5EF4-FFF2-40B4-BE49-F238E27FC236}">
                <a16:creationId xmlns:a16="http://schemas.microsoft.com/office/drawing/2014/main" id="{5D532022-8610-4D47-A25B-959CC95040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852936"/>
            <a:ext cx="846549" cy="910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 descr="ãµã¼ãã¼ã®ã¤ã©ã¹ã">
            <a:extLst>
              <a:ext uri="{FF2B5EF4-FFF2-40B4-BE49-F238E27FC236}">
                <a16:creationId xmlns:a16="http://schemas.microsoft.com/office/drawing/2014/main" id="{C4E7D225-F600-2244-96CB-5215A7AB02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80" y="5589240"/>
            <a:ext cx="1248073" cy="1163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506DBE82-C0FF-B547-A9F3-00B7451F1E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560" y="3789040"/>
            <a:ext cx="576064" cy="576064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C4A84B42-06B4-6D41-9E8D-3F057F3E80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39753" y="4149079"/>
            <a:ext cx="770845" cy="981968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8B449EE6-3C1F-B24A-B322-C96CAB3614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28184" y="4941168"/>
            <a:ext cx="741324" cy="944363"/>
          </a:xfrm>
          <a:prstGeom prst="rect">
            <a:avLst/>
          </a:prstGeom>
        </p:spPr>
      </p:pic>
      <p:sp>
        <p:nvSpPr>
          <p:cNvPr id="9" name="角丸四角形吹き出し 8">
            <a:extLst>
              <a:ext uri="{FF2B5EF4-FFF2-40B4-BE49-F238E27FC236}">
                <a16:creationId xmlns:a16="http://schemas.microsoft.com/office/drawing/2014/main" id="{858875C4-D89B-E24C-B865-8066BA97C641}"/>
              </a:ext>
            </a:extLst>
          </p:cNvPr>
          <p:cNvSpPr/>
          <p:nvPr/>
        </p:nvSpPr>
        <p:spPr>
          <a:xfrm>
            <a:off x="1058873" y="2036281"/>
            <a:ext cx="2249139" cy="671030"/>
          </a:xfrm>
          <a:prstGeom prst="wedgeRoundRectCallout">
            <a:avLst>
              <a:gd name="adj1" fmla="val -38639"/>
              <a:gd name="adj2" fmla="val 98701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2B064D9D-57D7-714E-88BF-564130904ADE}"/>
              </a:ext>
            </a:extLst>
          </p:cNvPr>
          <p:cNvSpPr txBox="1"/>
          <p:nvPr/>
        </p:nvSpPr>
        <p:spPr>
          <a:xfrm>
            <a:off x="1043608" y="2060848"/>
            <a:ext cx="23042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このファイルを</a:t>
            </a:r>
            <a:endParaRPr kumimoji="1" lang="en-US" altLang="ja-JP" dirty="0"/>
          </a:p>
          <a:p>
            <a:r>
              <a:rPr lang="ja-JP" altLang="en-US" dirty="0"/>
              <a:t>保存してください</a:t>
            </a:r>
            <a:endParaRPr kumimoji="1" lang="ja-JP" altLang="en-US" dirty="0"/>
          </a:p>
        </p:txBody>
      </p:sp>
      <p:sp>
        <p:nvSpPr>
          <p:cNvPr id="11" name="下矢印 10">
            <a:extLst>
              <a:ext uri="{FF2B5EF4-FFF2-40B4-BE49-F238E27FC236}">
                <a16:creationId xmlns:a16="http://schemas.microsoft.com/office/drawing/2014/main" id="{750848F8-893B-474A-8262-754A48AF82E4}"/>
              </a:ext>
            </a:extLst>
          </p:cNvPr>
          <p:cNvSpPr/>
          <p:nvPr/>
        </p:nvSpPr>
        <p:spPr>
          <a:xfrm rot="18555565">
            <a:off x="2173611" y="4061987"/>
            <a:ext cx="332772" cy="1960628"/>
          </a:xfrm>
          <a:prstGeom prst="downArrow">
            <a:avLst/>
          </a:prstGeom>
          <a:solidFill>
            <a:srgbClr val="01189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3" name="Picture 2" descr="é»è©±å¯¾å¿ã«è¿½ãããä¼ç¤¾å¡ã®ã¤ã©ã¹ãï¼ç·æ§ï¼">
            <a:extLst>
              <a:ext uri="{FF2B5EF4-FFF2-40B4-BE49-F238E27FC236}">
                <a16:creationId xmlns:a16="http://schemas.microsoft.com/office/drawing/2014/main" id="{398718AD-1E80-8745-AC78-B4FD287242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256" y="2924944"/>
            <a:ext cx="846549" cy="910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角丸四角形吹き出し 14">
            <a:extLst>
              <a:ext uri="{FF2B5EF4-FFF2-40B4-BE49-F238E27FC236}">
                <a16:creationId xmlns:a16="http://schemas.microsoft.com/office/drawing/2014/main" id="{C76F679C-E673-274E-8FB5-09419FE9FC2C}"/>
              </a:ext>
            </a:extLst>
          </p:cNvPr>
          <p:cNvSpPr/>
          <p:nvPr/>
        </p:nvSpPr>
        <p:spPr>
          <a:xfrm>
            <a:off x="6747504" y="4340537"/>
            <a:ext cx="1928951" cy="671030"/>
          </a:xfrm>
          <a:prstGeom prst="wedgeRoundRectCallout">
            <a:avLst>
              <a:gd name="adj1" fmla="val -44963"/>
              <a:gd name="adj2" fmla="val 85074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ADED6B41-FFB4-104C-BF89-803B0AE5D71C}"/>
              </a:ext>
            </a:extLst>
          </p:cNvPr>
          <p:cNvSpPr txBox="1"/>
          <p:nvPr/>
        </p:nvSpPr>
        <p:spPr>
          <a:xfrm>
            <a:off x="6732240" y="4365104"/>
            <a:ext cx="20162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書き込み</a:t>
            </a:r>
            <a:r>
              <a:rPr lang="ja-JP" altLang="en-US" dirty="0"/>
              <a:t>が無事に</a:t>
            </a:r>
            <a:endParaRPr lang="en-US" altLang="ja-JP" dirty="0"/>
          </a:p>
          <a:p>
            <a:r>
              <a:rPr kumimoji="1" lang="ja-JP" altLang="en-US" dirty="0"/>
              <a:t>終わりました</a:t>
            </a:r>
          </a:p>
        </p:txBody>
      </p:sp>
      <p:sp>
        <p:nvSpPr>
          <p:cNvPr id="18" name="下矢印 17">
            <a:extLst>
              <a:ext uri="{FF2B5EF4-FFF2-40B4-BE49-F238E27FC236}">
                <a16:creationId xmlns:a16="http://schemas.microsoft.com/office/drawing/2014/main" id="{511FB3BB-8E88-A04F-889E-84A8CC76A001}"/>
              </a:ext>
            </a:extLst>
          </p:cNvPr>
          <p:cNvSpPr/>
          <p:nvPr/>
        </p:nvSpPr>
        <p:spPr>
          <a:xfrm rot="16200000">
            <a:off x="3995936" y="1556792"/>
            <a:ext cx="432048" cy="4032448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2B97D4D9-CD6C-014C-964F-D053EA73E1EF}"/>
              </a:ext>
            </a:extLst>
          </p:cNvPr>
          <p:cNvSpPr txBox="1"/>
          <p:nvPr/>
        </p:nvSpPr>
        <p:spPr>
          <a:xfrm>
            <a:off x="3491880" y="2564904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待たされている間</a:t>
            </a:r>
            <a:endParaRPr kumimoji="1" lang="en-US" altLang="ja-JP"/>
          </a:p>
          <a:p>
            <a:r>
              <a:rPr lang="ja-JP" altLang="en-US"/>
              <a:t>何もできない</a:t>
            </a:r>
            <a:endParaRPr kumimoji="1" lang="ja-JP" altLang="en-US"/>
          </a:p>
        </p:txBody>
      </p:sp>
      <p:sp>
        <p:nvSpPr>
          <p:cNvPr id="20" name="下矢印 19">
            <a:extLst>
              <a:ext uri="{FF2B5EF4-FFF2-40B4-BE49-F238E27FC236}">
                <a16:creationId xmlns:a16="http://schemas.microsoft.com/office/drawing/2014/main" id="{FBF95288-364D-BF44-AA6B-A84072CEFFD3}"/>
              </a:ext>
            </a:extLst>
          </p:cNvPr>
          <p:cNvSpPr/>
          <p:nvPr/>
        </p:nvSpPr>
        <p:spPr>
          <a:xfrm rot="13445949">
            <a:off x="5639352" y="4060561"/>
            <a:ext cx="332772" cy="1960628"/>
          </a:xfrm>
          <a:prstGeom prst="downArrow">
            <a:avLst/>
          </a:prstGeom>
          <a:solidFill>
            <a:srgbClr val="01189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AF513704-D6E3-1D48-8289-CCC6215B0131}"/>
              </a:ext>
            </a:extLst>
          </p:cNvPr>
          <p:cNvSpPr txBox="1"/>
          <p:nvPr/>
        </p:nvSpPr>
        <p:spPr>
          <a:xfrm>
            <a:off x="3491880" y="522920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ストレージ</a:t>
            </a: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51AF1E0E-78AD-FB43-87B3-A44D760F1555}"/>
              </a:ext>
            </a:extLst>
          </p:cNvPr>
          <p:cNvSpPr txBox="1"/>
          <p:nvPr/>
        </p:nvSpPr>
        <p:spPr>
          <a:xfrm>
            <a:off x="33640" y="1124744"/>
            <a:ext cx="8956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ストレージへの書き込みは一般に遅いので、書き込み完了を待つとストレスがたまる</a:t>
            </a:r>
          </a:p>
        </p:txBody>
      </p:sp>
    </p:spTree>
    <p:extLst>
      <p:ext uri="{BB962C8B-B14F-4D97-AF65-F5344CB8AC3E}">
        <p14:creationId xmlns:p14="http://schemas.microsoft.com/office/powerpoint/2010/main" val="10588878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4469D8D7-85D5-3847-948D-C2143EAD1AB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遅延書き込み</a:t>
            </a:r>
          </a:p>
        </p:txBody>
      </p:sp>
      <p:pic>
        <p:nvPicPr>
          <p:cNvPr id="3" name="Picture 2" descr="é»è©±å¯¾å¿ã«è¿½ãããä¼ç¤¾å¡ã®ã¤ã©ã¹ãï¼ç·æ§ï¼">
            <a:extLst>
              <a:ext uri="{FF2B5EF4-FFF2-40B4-BE49-F238E27FC236}">
                <a16:creationId xmlns:a16="http://schemas.microsoft.com/office/drawing/2014/main" id="{5D592907-9EA6-5046-A154-010FA8D5B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348880"/>
            <a:ext cx="846549" cy="910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F0E5B66A-6C80-8743-9E63-DE2392B972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3284984"/>
            <a:ext cx="576064" cy="576064"/>
          </a:xfrm>
          <a:prstGeom prst="rect">
            <a:avLst/>
          </a:prstGeom>
        </p:spPr>
      </p:pic>
      <p:sp>
        <p:nvSpPr>
          <p:cNvPr id="5" name="角丸四角形吹き出し 4">
            <a:extLst>
              <a:ext uri="{FF2B5EF4-FFF2-40B4-BE49-F238E27FC236}">
                <a16:creationId xmlns:a16="http://schemas.microsoft.com/office/drawing/2014/main" id="{17B24CE3-6797-004C-A8F6-A3E07F67F1F4}"/>
              </a:ext>
            </a:extLst>
          </p:cNvPr>
          <p:cNvSpPr/>
          <p:nvPr/>
        </p:nvSpPr>
        <p:spPr>
          <a:xfrm>
            <a:off x="1058873" y="1532225"/>
            <a:ext cx="2249139" cy="671030"/>
          </a:xfrm>
          <a:prstGeom prst="wedgeRoundRectCallout">
            <a:avLst>
              <a:gd name="adj1" fmla="val -38639"/>
              <a:gd name="adj2" fmla="val 98701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F1EAAACC-3322-FA49-8BCD-8BDC4A35EB04}"/>
              </a:ext>
            </a:extLst>
          </p:cNvPr>
          <p:cNvSpPr txBox="1"/>
          <p:nvPr/>
        </p:nvSpPr>
        <p:spPr>
          <a:xfrm>
            <a:off x="1043608" y="1556792"/>
            <a:ext cx="23042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このファイルを</a:t>
            </a:r>
            <a:endParaRPr kumimoji="1" lang="en-US" altLang="ja-JP" dirty="0"/>
          </a:p>
          <a:p>
            <a:r>
              <a:rPr lang="ja-JP" altLang="en-US" dirty="0"/>
              <a:t>保存してください</a:t>
            </a:r>
            <a:endParaRPr kumimoji="1" lang="ja-JP" altLang="en-US" dirty="0"/>
          </a:p>
        </p:txBody>
      </p:sp>
      <p:pic>
        <p:nvPicPr>
          <p:cNvPr id="7" name="Picture 8" descr="ã¿ãã¬ãããä½¿ãä½æ¥­å¡ã®ã¤ã©ã¹ãï¼å¥³æ§ï¼">
            <a:extLst>
              <a:ext uri="{FF2B5EF4-FFF2-40B4-BE49-F238E27FC236}">
                <a16:creationId xmlns:a16="http://schemas.microsoft.com/office/drawing/2014/main" id="{DFB397D2-E30C-6141-A612-93B4E947A6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907704" y="4149080"/>
            <a:ext cx="701930" cy="917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é»è©±å¯¾å¿ã«è¿½ãããä¼ç¤¾å¡ã®ã¤ã©ã¹ãï¼ç·æ§ï¼">
            <a:extLst>
              <a:ext uri="{FF2B5EF4-FFF2-40B4-BE49-F238E27FC236}">
                <a16:creationId xmlns:a16="http://schemas.microsoft.com/office/drawing/2014/main" id="{FD8C2CC9-042C-9144-8FBE-D8371960B4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2420888"/>
            <a:ext cx="846549" cy="910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下矢印 8">
            <a:extLst>
              <a:ext uri="{FF2B5EF4-FFF2-40B4-BE49-F238E27FC236}">
                <a16:creationId xmlns:a16="http://schemas.microsoft.com/office/drawing/2014/main" id="{EE9FC59E-A4E7-B04E-B3D1-01C9233A66EB}"/>
              </a:ext>
            </a:extLst>
          </p:cNvPr>
          <p:cNvSpPr/>
          <p:nvPr/>
        </p:nvSpPr>
        <p:spPr>
          <a:xfrm rot="18555565">
            <a:off x="1376944" y="3933204"/>
            <a:ext cx="413447" cy="871072"/>
          </a:xfrm>
          <a:prstGeom prst="downArrow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FFFF00"/>
              </a:solidFill>
            </a:endParaRPr>
          </a:p>
        </p:txBody>
      </p:sp>
      <p:sp>
        <p:nvSpPr>
          <p:cNvPr id="10" name="下矢印 9">
            <a:extLst>
              <a:ext uri="{FF2B5EF4-FFF2-40B4-BE49-F238E27FC236}">
                <a16:creationId xmlns:a16="http://schemas.microsoft.com/office/drawing/2014/main" id="{D27D2C76-5563-7541-A259-ABED79BC6919}"/>
              </a:ext>
            </a:extLst>
          </p:cNvPr>
          <p:cNvSpPr/>
          <p:nvPr/>
        </p:nvSpPr>
        <p:spPr>
          <a:xfrm rot="13500000">
            <a:off x="2947215" y="4023674"/>
            <a:ext cx="413447" cy="871072"/>
          </a:xfrm>
          <a:prstGeom prst="downArrow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FFFF00"/>
              </a:solidFill>
            </a:endParaRPr>
          </a:p>
        </p:txBody>
      </p:sp>
      <p:sp>
        <p:nvSpPr>
          <p:cNvPr id="11" name="角丸四角形吹き出し 10">
            <a:extLst>
              <a:ext uri="{FF2B5EF4-FFF2-40B4-BE49-F238E27FC236}">
                <a16:creationId xmlns:a16="http://schemas.microsoft.com/office/drawing/2014/main" id="{34FE7ED6-BCDE-B840-A55F-B641D0B6D742}"/>
              </a:ext>
            </a:extLst>
          </p:cNvPr>
          <p:cNvSpPr/>
          <p:nvPr/>
        </p:nvSpPr>
        <p:spPr>
          <a:xfrm>
            <a:off x="2427024" y="3404433"/>
            <a:ext cx="1928951" cy="671030"/>
          </a:xfrm>
          <a:prstGeom prst="wedgeRoundRectCallout">
            <a:avLst>
              <a:gd name="adj1" fmla="val -44963"/>
              <a:gd name="adj2" fmla="val 85074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6B77294A-7D4B-E242-925F-961F200B062A}"/>
              </a:ext>
            </a:extLst>
          </p:cNvPr>
          <p:cNvSpPr txBox="1"/>
          <p:nvPr/>
        </p:nvSpPr>
        <p:spPr>
          <a:xfrm>
            <a:off x="2411760" y="3429000"/>
            <a:ext cx="20162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書き込み内容を</a:t>
            </a:r>
            <a:endParaRPr kumimoji="1" lang="en-US" altLang="ja-JP" dirty="0"/>
          </a:p>
          <a:p>
            <a:r>
              <a:rPr lang="ja-JP" altLang="en-US" dirty="0"/>
              <a:t>預かりました</a:t>
            </a:r>
            <a:endParaRPr kumimoji="1" lang="ja-JP" altLang="en-US" dirty="0"/>
          </a:p>
        </p:txBody>
      </p:sp>
      <p:sp>
        <p:nvSpPr>
          <p:cNvPr id="13" name="下矢印 12">
            <a:extLst>
              <a:ext uri="{FF2B5EF4-FFF2-40B4-BE49-F238E27FC236}">
                <a16:creationId xmlns:a16="http://schemas.microsoft.com/office/drawing/2014/main" id="{1264A52E-F1E5-0C43-AB2F-30F8F935BA9C}"/>
              </a:ext>
            </a:extLst>
          </p:cNvPr>
          <p:cNvSpPr/>
          <p:nvPr/>
        </p:nvSpPr>
        <p:spPr>
          <a:xfrm rot="16200000">
            <a:off x="2195736" y="2420888"/>
            <a:ext cx="360040" cy="1368152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4" name="Picture 6" descr="ãµã¼ãã¼ã®ã¤ã©ã¹ã">
            <a:extLst>
              <a:ext uri="{FF2B5EF4-FFF2-40B4-BE49-F238E27FC236}">
                <a16:creationId xmlns:a16="http://schemas.microsoft.com/office/drawing/2014/main" id="{7D4EEAAC-3BF0-904C-A3F1-0FBC527F71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5013176"/>
            <a:ext cx="1248073" cy="1163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9EC5D108-B11D-EB48-9F5D-DC87345780DE}"/>
              </a:ext>
            </a:extLst>
          </p:cNvPr>
          <p:cNvSpPr txBox="1"/>
          <p:nvPr/>
        </p:nvSpPr>
        <p:spPr>
          <a:xfrm>
            <a:off x="5940152" y="4653136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ストレージ</a:t>
            </a:r>
          </a:p>
        </p:txBody>
      </p:sp>
      <p:pic>
        <p:nvPicPr>
          <p:cNvPr id="16" name="図 15">
            <a:extLst>
              <a:ext uri="{FF2B5EF4-FFF2-40B4-BE49-F238E27FC236}">
                <a16:creationId xmlns:a16="http://schemas.microsoft.com/office/drawing/2014/main" id="{B2436341-88F5-D149-8CB6-AEEBBC84B4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67944" y="4365104"/>
            <a:ext cx="770845" cy="981968"/>
          </a:xfrm>
          <a:prstGeom prst="rect">
            <a:avLst/>
          </a:prstGeom>
        </p:spPr>
      </p:pic>
      <p:sp>
        <p:nvSpPr>
          <p:cNvPr id="17" name="下矢印 16">
            <a:extLst>
              <a:ext uri="{FF2B5EF4-FFF2-40B4-BE49-F238E27FC236}">
                <a16:creationId xmlns:a16="http://schemas.microsoft.com/office/drawing/2014/main" id="{84FB6F3B-8031-9241-8AE5-4C81B80F4874}"/>
              </a:ext>
            </a:extLst>
          </p:cNvPr>
          <p:cNvSpPr/>
          <p:nvPr/>
        </p:nvSpPr>
        <p:spPr>
          <a:xfrm rot="16200000">
            <a:off x="4233800" y="4559288"/>
            <a:ext cx="332772" cy="1960628"/>
          </a:xfrm>
          <a:prstGeom prst="downArrow">
            <a:avLst/>
          </a:prstGeom>
          <a:solidFill>
            <a:srgbClr val="01189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8" name="図 17">
            <a:extLst>
              <a:ext uri="{FF2B5EF4-FFF2-40B4-BE49-F238E27FC236}">
                <a16:creationId xmlns:a16="http://schemas.microsoft.com/office/drawing/2014/main" id="{9711B197-8805-C24D-B6A5-3786EE1C15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1720" y="5229200"/>
            <a:ext cx="576064" cy="576064"/>
          </a:xfrm>
          <a:prstGeom prst="rect">
            <a:avLst/>
          </a:prstGeom>
        </p:spPr>
      </p:pic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F481F74E-46D3-5140-80EF-5140D53EA944}"/>
              </a:ext>
            </a:extLst>
          </p:cNvPr>
          <p:cNvSpPr txBox="1"/>
          <p:nvPr/>
        </p:nvSpPr>
        <p:spPr>
          <a:xfrm>
            <a:off x="251520" y="1052736"/>
            <a:ext cx="6417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書き込み内容をいったんメモリに預かって、あとで書き込む</a:t>
            </a: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6E381652-6978-CA48-B330-F18F45450AF8}"/>
              </a:ext>
            </a:extLst>
          </p:cNvPr>
          <p:cNvSpPr txBox="1"/>
          <p:nvPr/>
        </p:nvSpPr>
        <p:spPr>
          <a:xfrm>
            <a:off x="3347864" y="6309320"/>
            <a:ext cx="5032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※</a:t>
            </a:r>
            <a:r>
              <a:rPr kumimoji="1" lang="ja-JP" altLang="en-US"/>
              <a:t>「デバイスの安全な取り外し」が必要な理由</a:t>
            </a:r>
          </a:p>
        </p:txBody>
      </p:sp>
    </p:spTree>
    <p:extLst>
      <p:ext uri="{BB962C8B-B14F-4D97-AF65-F5344CB8AC3E}">
        <p14:creationId xmlns:p14="http://schemas.microsoft.com/office/powerpoint/2010/main" val="2464067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CBD8D019-4F6C-6B49-A239-B3C3017E905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ja-JP"/>
              <a:t>Python</a:t>
            </a:r>
            <a:r>
              <a:rPr kumimoji="1" lang="ja-JP" altLang="en-US"/>
              <a:t>でのファイルオープン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783B4E86-7BA7-8F48-9923-A71A39FA630D}"/>
              </a:ext>
            </a:extLst>
          </p:cNvPr>
          <p:cNvSpPr txBox="1"/>
          <p:nvPr/>
        </p:nvSpPr>
        <p:spPr>
          <a:xfrm>
            <a:off x="323528" y="1268760"/>
            <a:ext cx="4998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Python</a:t>
            </a:r>
            <a:r>
              <a:rPr kumimoji="1" lang="ja-JP" altLang="en-US"/>
              <a:t>でファイルを開くには</a:t>
            </a:r>
            <a:r>
              <a:rPr kumimoji="1" lang="en-US" altLang="ja-JP"/>
              <a:t>open</a:t>
            </a:r>
            <a:r>
              <a:rPr kumimoji="1" lang="ja-JP" altLang="en-US"/>
              <a:t>関数を用いる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FFE1F44A-B6F7-0841-85FF-BCFB3CFF4803}"/>
              </a:ext>
            </a:extLst>
          </p:cNvPr>
          <p:cNvSpPr/>
          <p:nvPr/>
        </p:nvSpPr>
        <p:spPr>
          <a:xfrm>
            <a:off x="539552" y="4869160"/>
            <a:ext cx="8208912" cy="12003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f = </a:t>
            </a:r>
            <a:r>
              <a:rPr lang="en" altLang="ja-JP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open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ja-JP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"filename"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      </a:t>
            </a:r>
            <a:r>
              <a:rPr lang="en" altLang="ja-JP" b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# </a:t>
            </a:r>
            <a:r>
              <a:rPr lang="ja-JP" altLang="en-US" b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テキストモードかつ読み込み用に開く</a:t>
            </a:r>
            <a:endParaRPr lang="ja-JP" altLang="en-US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f = </a:t>
            </a:r>
            <a:r>
              <a:rPr lang="en" altLang="ja-JP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open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ja-JP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"filename"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" altLang="ja-JP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"rt"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 </a:t>
            </a:r>
            <a:r>
              <a:rPr lang="en" altLang="ja-JP" b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# </a:t>
            </a:r>
            <a:r>
              <a:rPr lang="ja-JP" altLang="en-US" b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テキストモードかつ読み込み用に開く</a:t>
            </a:r>
            <a:endParaRPr lang="ja-JP" altLang="en-US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f = </a:t>
            </a:r>
            <a:r>
              <a:rPr lang="en" altLang="ja-JP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open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ja-JP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"filename"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" altLang="ja-JP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"w"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  </a:t>
            </a:r>
            <a:r>
              <a:rPr lang="en" altLang="ja-JP" b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# </a:t>
            </a:r>
            <a:r>
              <a:rPr lang="ja-JP" altLang="en-US" b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テキストモードかつ書き込み用に開く</a:t>
            </a:r>
            <a:endParaRPr lang="ja-JP" altLang="en-US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f = </a:t>
            </a:r>
            <a:r>
              <a:rPr lang="en" altLang="ja-JP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open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ja-JP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"filename"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" altLang="ja-JP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"a"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  </a:t>
            </a:r>
            <a:r>
              <a:rPr lang="en" altLang="ja-JP" b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# </a:t>
            </a:r>
            <a:r>
              <a:rPr lang="ja-JP" altLang="en-US" b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テキストモードかつ追記用に開く</a:t>
            </a:r>
            <a:endParaRPr lang="ja-JP" altLang="en-US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2B8DB8B3-CB3B-C247-85AF-ED0692EB269A}"/>
              </a:ext>
            </a:extLst>
          </p:cNvPr>
          <p:cNvSpPr txBox="1"/>
          <p:nvPr/>
        </p:nvSpPr>
        <p:spPr>
          <a:xfrm>
            <a:off x="1547664" y="1772816"/>
            <a:ext cx="59608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/>
              <a:t>open(</a:t>
            </a:r>
            <a:r>
              <a:rPr kumimoji="1" lang="ja-JP" altLang="en-US" sz="3200">
                <a:solidFill>
                  <a:srgbClr val="011893"/>
                </a:solidFill>
              </a:rPr>
              <a:t>ファイル名</a:t>
            </a:r>
            <a:r>
              <a:rPr kumimoji="1" lang="en-US" altLang="ja-JP" sz="3200"/>
              <a:t>, </a:t>
            </a:r>
            <a:r>
              <a:rPr kumimoji="1" lang="ja-JP" altLang="en-US" sz="3200">
                <a:solidFill>
                  <a:schemeClr val="accent1">
                    <a:lumMod val="75000"/>
                  </a:schemeClr>
                </a:solidFill>
              </a:rPr>
              <a:t>モード文字列</a:t>
            </a:r>
            <a:r>
              <a:rPr kumimoji="1" lang="en-US" altLang="ja-JP" sz="3200"/>
              <a:t>)</a:t>
            </a:r>
            <a:endParaRPr kumimoji="1" lang="ja-JP" altLang="en-US" sz="320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DFCCA584-2703-7741-8A7C-BA2DC6A27BED}"/>
              </a:ext>
            </a:extLst>
          </p:cNvPr>
          <p:cNvSpPr txBox="1"/>
          <p:nvPr/>
        </p:nvSpPr>
        <p:spPr>
          <a:xfrm>
            <a:off x="467544" y="2636912"/>
            <a:ext cx="3631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モード文字列</a:t>
            </a:r>
            <a:r>
              <a:rPr kumimoji="1" lang="en-US" altLang="ja-JP"/>
              <a:t> (</a:t>
            </a:r>
            <a:r>
              <a:rPr kumimoji="1" lang="ja-JP" altLang="en-US"/>
              <a:t>以下の組み合わせ</a:t>
            </a:r>
            <a:r>
              <a:rPr kumimoji="1" lang="en-US" altLang="ja-JP"/>
              <a:t>)</a:t>
            </a:r>
            <a:endParaRPr kumimoji="1" lang="ja-JP" altLang="en-US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A46247E3-8B35-B540-88E4-1E193ECDDD74}"/>
              </a:ext>
            </a:extLst>
          </p:cNvPr>
          <p:cNvSpPr/>
          <p:nvPr/>
        </p:nvSpPr>
        <p:spPr>
          <a:xfrm>
            <a:off x="1043608" y="3068960"/>
            <a:ext cx="446449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>
                <a:latin typeface="MS Gothic" panose="020B0609070205080204" pitchFamily="49" charset="-128"/>
                <a:ea typeface="MS Gothic" panose="020B0609070205080204" pitchFamily="49" charset="-128"/>
              </a:rPr>
              <a:t>'r'</a:t>
            </a:r>
            <a:r>
              <a:rPr lang="en-US" altLang="ja-JP">
                <a:latin typeface="MS Gothic" panose="020B0609070205080204" pitchFamily="49" charset="-128"/>
                <a:ea typeface="MS Gothic" panose="020B0609070205080204" pitchFamily="49" charset="-128"/>
              </a:rPr>
              <a:t> </a:t>
            </a:r>
            <a:r>
              <a:rPr lang="ja-JP" altLang="en-US">
                <a:latin typeface="MS Gothic" panose="020B0609070205080204" pitchFamily="49" charset="-128"/>
                <a:ea typeface="MS Gothic" panose="020B0609070205080204" pitchFamily="49" charset="-128"/>
              </a:rPr>
              <a:t> 読み込み用に開く(デフォルト)</a:t>
            </a:r>
          </a:p>
          <a:p>
            <a:r>
              <a:rPr lang="ja-JP" altLang="en-US">
                <a:latin typeface="MS Gothic" panose="020B0609070205080204" pitchFamily="49" charset="-128"/>
                <a:ea typeface="MS Gothic" panose="020B0609070205080204" pitchFamily="49" charset="-128"/>
              </a:rPr>
              <a:t>'w' </a:t>
            </a:r>
            <a:r>
              <a:rPr lang="en-US" altLang="ja-JP">
                <a:latin typeface="MS Gothic" panose="020B0609070205080204" pitchFamily="49" charset="-128"/>
                <a:ea typeface="MS Gothic" panose="020B0609070205080204" pitchFamily="49" charset="-128"/>
              </a:rPr>
              <a:t> </a:t>
            </a:r>
            <a:r>
              <a:rPr lang="ja-JP" altLang="en-US">
                <a:latin typeface="MS Gothic" panose="020B0609070205080204" pitchFamily="49" charset="-128"/>
                <a:ea typeface="MS Gothic" panose="020B0609070205080204" pitchFamily="49" charset="-128"/>
              </a:rPr>
              <a:t>書き込み用に開く</a:t>
            </a:r>
          </a:p>
          <a:p>
            <a:r>
              <a:rPr lang="ja-JP" altLang="en-US">
                <a:latin typeface="MS Gothic" panose="020B0609070205080204" pitchFamily="49" charset="-128"/>
                <a:ea typeface="MS Gothic" panose="020B0609070205080204" pitchFamily="49" charset="-128"/>
              </a:rPr>
              <a:t>'a'</a:t>
            </a:r>
            <a:r>
              <a:rPr lang="en-US" altLang="ja-JP">
                <a:latin typeface="MS Gothic" panose="020B0609070205080204" pitchFamily="49" charset="-128"/>
                <a:ea typeface="MS Gothic" panose="020B0609070205080204" pitchFamily="49" charset="-128"/>
              </a:rPr>
              <a:t> </a:t>
            </a:r>
            <a:r>
              <a:rPr lang="ja-JP" altLang="en-US">
                <a:latin typeface="MS Gothic" panose="020B0609070205080204" pitchFamily="49" charset="-128"/>
                <a:ea typeface="MS Gothic" panose="020B0609070205080204" pitchFamily="49" charset="-128"/>
              </a:rPr>
              <a:t> 追記用に開く</a:t>
            </a:r>
          </a:p>
          <a:p>
            <a:r>
              <a:rPr lang="ja-JP" altLang="en-US">
                <a:latin typeface="MS Gothic" panose="020B0609070205080204" pitchFamily="49" charset="-128"/>
                <a:ea typeface="MS Gothic" panose="020B0609070205080204" pitchFamily="49" charset="-128"/>
              </a:rPr>
              <a:t>'t' </a:t>
            </a:r>
            <a:r>
              <a:rPr lang="en-US" altLang="ja-JP">
                <a:latin typeface="MS Gothic" panose="020B0609070205080204" pitchFamily="49" charset="-128"/>
                <a:ea typeface="MS Gothic" panose="020B0609070205080204" pitchFamily="49" charset="-128"/>
              </a:rPr>
              <a:t> </a:t>
            </a:r>
            <a:r>
              <a:rPr lang="ja-JP" altLang="en-US">
                <a:latin typeface="MS Gothic" panose="020B0609070205080204" pitchFamily="49" charset="-128"/>
                <a:ea typeface="MS Gothic" panose="020B0609070205080204" pitchFamily="49" charset="-128"/>
              </a:rPr>
              <a:t>テキストモード(デフォルト)</a:t>
            </a:r>
          </a:p>
          <a:p>
            <a:r>
              <a:rPr lang="ja-JP" altLang="en-US">
                <a:latin typeface="MS Gothic" panose="020B0609070205080204" pitchFamily="49" charset="-128"/>
                <a:ea typeface="MS Gothic" panose="020B0609070205080204" pitchFamily="49" charset="-128"/>
              </a:rPr>
              <a:t>'b' </a:t>
            </a:r>
            <a:r>
              <a:rPr lang="en-US" altLang="ja-JP">
                <a:latin typeface="MS Gothic" panose="020B0609070205080204" pitchFamily="49" charset="-128"/>
                <a:ea typeface="MS Gothic" panose="020B0609070205080204" pitchFamily="49" charset="-128"/>
              </a:rPr>
              <a:t> </a:t>
            </a:r>
            <a:r>
              <a:rPr lang="ja-JP" altLang="en-US">
                <a:latin typeface="MS Gothic" panose="020B0609070205080204" pitchFamily="49" charset="-128"/>
                <a:ea typeface="MS Gothic" panose="020B0609070205080204" pitchFamily="49" charset="-128"/>
              </a:rPr>
              <a:t>バイナリモード</a:t>
            </a:r>
          </a:p>
        </p:txBody>
      </p:sp>
    </p:spTree>
    <p:extLst>
      <p:ext uri="{BB962C8B-B14F-4D97-AF65-F5344CB8AC3E}">
        <p14:creationId xmlns:p14="http://schemas.microsoft.com/office/powerpoint/2010/main" val="24756405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EED1210A-6B1C-8B44-80C2-5CDF0397530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テキストファイルの読み込み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4968F3F3-6F8E-CE40-8594-E7DCBD767D07}"/>
              </a:ext>
            </a:extLst>
          </p:cNvPr>
          <p:cNvSpPr/>
          <p:nvPr/>
        </p:nvSpPr>
        <p:spPr>
          <a:xfrm>
            <a:off x="1403648" y="2420888"/>
            <a:ext cx="4572000" cy="1384995"/>
          </a:xfrm>
          <a:prstGeom prst="rect">
            <a:avLst/>
          </a:prstGeom>
          <a:solidFill>
            <a:schemeClr val="tx1"/>
          </a:solidFill>
        </p:spPr>
        <p:txBody>
          <a:bodyPr>
            <a:spAutoFit/>
          </a:bodyPr>
          <a:lstStyle/>
          <a:p>
            <a:r>
              <a:rPr lang="en" altLang="ja-JP" sz="28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f = </a:t>
            </a:r>
            <a:r>
              <a:rPr lang="en" altLang="ja-JP" sz="2800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open</a:t>
            </a:r>
            <a:r>
              <a:rPr lang="en" altLang="ja-JP" sz="28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ja-JP" sz="2800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"test.txt"</a:t>
            </a:r>
            <a:r>
              <a:rPr lang="en" altLang="ja-JP" sz="28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" altLang="ja-JP" sz="2800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for</a:t>
            </a:r>
            <a:r>
              <a:rPr lang="en" altLang="ja-JP" sz="28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line </a:t>
            </a:r>
            <a:r>
              <a:rPr lang="en" altLang="ja-JP" sz="28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</a:t>
            </a:r>
            <a:r>
              <a:rPr lang="en" altLang="ja-JP" sz="28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f:</a:t>
            </a:r>
          </a:p>
          <a:p>
            <a:r>
              <a:rPr lang="en" altLang="ja-JP" sz="28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   </a:t>
            </a:r>
            <a:r>
              <a:rPr lang="en" altLang="ja-JP" sz="2800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en" altLang="ja-JP" sz="28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(line)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1D9479C7-0A9F-EE42-9586-BDD671530318}"/>
              </a:ext>
            </a:extLst>
          </p:cNvPr>
          <p:cNvSpPr txBox="1"/>
          <p:nvPr/>
        </p:nvSpPr>
        <p:spPr>
          <a:xfrm>
            <a:off x="395536" y="1124744"/>
            <a:ext cx="743472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ファイルを読み込む方法はいくつかある</a:t>
            </a:r>
            <a:r>
              <a:rPr lang="ja-JP" altLang="en-US" sz="2800"/>
              <a:t>が</a:t>
            </a:r>
            <a:endParaRPr lang="en-US" altLang="ja-JP" sz="2800"/>
          </a:p>
          <a:p>
            <a:r>
              <a:rPr lang="ja-JP" altLang="en-US" sz="2800"/>
              <a:t>ファイルオブジェクトに</a:t>
            </a:r>
            <a:r>
              <a:rPr lang="en-US" altLang="ja-JP" sz="2800"/>
              <a:t>for</a:t>
            </a:r>
            <a:r>
              <a:rPr lang="ja-JP" altLang="en-US" sz="2800"/>
              <a:t>文を回すのが簡単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789F81DA-40CF-0945-B1A9-554B6367C412}"/>
              </a:ext>
            </a:extLst>
          </p:cNvPr>
          <p:cNvSpPr txBox="1"/>
          <p:nvPr/>
        </p:nvSpPr>
        <p:spPr>
          <a:xfrm>
            <a:off x="467544" y="4221088"/>
            <a:ext cx="75151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/>
              <a:t>line</a:t>
            </a:r>
            <a:r>
              <a:rPr kumimoji="1" lang="ja-JP" altLang="en-US" sz="2800"/>
              <a:t>に一行ずつファイルの内容が渡されてくる</a:t>
            </a:r>
          </a:p>
        </p:txBody>
      </p:sp>
    </p:spTree>
    <p:extLst>
      <p:ext uri="{BB962C8B-B14F-4D97-AF65-F5344CB8AC3E}">
        <p14:creationId xmlns:p14="http://schemas.microsoft.com/office/powerpoint/2010/main" val="30237080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BE94908F-6458-6345-AA07-AF2C4ADC7A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エラーメッセージの読み方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624FF7D2-AAB2-B046-B757-AE9E15B1CA15}"/>
              </a:ext>
            </a:extLst>
          </p:cNvPr>
          <p:cNvSpPr/>
          <p:nvPr/>
        </p:nvSpPr>
        <p:spPr>
          <a:xfrm>
            <a:off x="406400" y="1708556"/>
            <a:ext cx="8138160" cy="181588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sz="28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dic = {</a:t>
            </a:r>
            <a:r>
              <a:rPr lang="en" altLang="ja-JP" sz="2800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"Apple"</a:t>
            </a:r>
            <a:r>
              <a:rPr lang="en" altLang="ja-JP" sz="28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 </a:t>
            </a:r>
            <a:r>
              <a:rPr lang="en" altLang="ja-JP" sz="28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158</a:t>
            </a:r>
            <a:r>
              <a:rPr lang="en" altLang="ja-JP" sz="28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 </a:t>
            </a:r>
            <a:r>
              <a:rPr lang="en" altLang="ja-JP" sz="2800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"Banana"</a:t>
            </a:r>
            <a:r>
              <a:rPr lang="en" altLang="ja-JP" sz="28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 </a:t>
            </a:r>
            <a:r>
              <a:rPr lang="en" altLang="ja-JP" sz="28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198</a:t>
            </a:r>
            <a:r>
              <a:rPr lang="en" altLang="ja-JP" sz="28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 </a:t>
            </a:r>
            <a:r>
              <a:rPr lang="en" altLang="ja-JP" sz="2800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"Orange"</a:t>
            </a:r>
            <a:r>
              <a:rPr lang="en" altLang="ja-JP" sz="28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 </a:t>
            </a:r>
            <a:r>
              <a:rPr lang="en" altLang="ja-JP" sz="28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100</a:t>
            </a:r>
            <a:r>
              <a:rPr lang="en" altLang="ja-JP" sz="28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endParaRPr lang="en" altLang="ja-JP" sz="2800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ja-JP" sz="2800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for</a:t>
            </a:r>
            <a:r>
              <a:rPr lang="en" altLang="ja-JP" sz="28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k, v </a:t>
            </a:r>
            <a:r>
              <a:rPr lang="en" altLang="ja-JP" sz="28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</a:t>
            </a:r>
            <a:r>
              <a:rPr lang="en" altLang="ja-JP" sz="28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dic.items():</a:t>
            </a:r>
          </a:p>
          <a:p>
            <a:r>
              <a:rPr lang="en" altLang="ja-JP" sz="28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   </a:t>
            </a:r>
            <a:r>
              <a:rPr lang="en" altLang="ja-JP" sz="2800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en" altLang="ja-JP" sz="28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(k, v)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C0868274-EEA3-1748-9B46-13D3D352B261}"/>
              </a:ext>
            </a:extLst>
          </p:cNvPr>
          <p:cNvSpPr txBox="1"/>
          <p:nvPr/>
        </p:nvSpPr>
        <p:spPr>
          <a:xfrm>
            <a:off x="314960" y="1107440"/>
            <a:ext cx="63401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辞書のキーと要素一覧を表示するプログラム</a:t>
            </a:r>
          </a:p>
        </p:txBody>
      </p:sp>
      <p:sp>
        <p:nvSpPr>
          <p:cNvPr id="5" name="右矢印 4">
            <a:extLst>
              <a:ext uri="{FF2B5EF4-FFF2-40B4-BE49-F238E27FC236}">
                <a16:creationId xmlns:a16="http://schemas.microsoft.com/office/drawing/2014/main" id="{C0AFCDB5-267A-4C43-83A0-9BFDC3CDC1A2}"/>
              </a:ext>
            </a:extLst>
          </p:cNvPr>
          <p:cNvSpPr/>
          <p:nvPr/>
        </p:nvSpPr>
        <p:spPr>
          <a:xfrm>
            <a:off x="1391920" y="4236720"/>
            <a:ext cx="552918" cy="46736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E935DFCC-185E-434D-AC9D-6E55480BDD8F}"/>
              </a:ext>
            </a:extLst>
          </p:cNvPr>
          <p:cNvSpPr/>
          <p:nvPr/>
        </p:nvSpPr>
        <p:spPr>
          <a:xfrm>
            <a:off x="2174240" y="3780135"/>
            <a:ext cx="305816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ja-JP" sz="2800">
                <a:effectLst/>
                <a:latin typeface="Monaco" pitchFamily="2" charset="0"/>
              </a:rPr>
              <a:t>Apple 158</a:t>
            </a:r>
          </a:p>
          <a:p>
            <a:r>
              <a:rPr lang="en" altLang="ja-JP" sz="2800">
                <a:effectLst/>
                <a:latin typeface="Monaco" pitchFamily="2" charset="0"/>
              </a:rPr>
              <a:t>Banana 198</a:t>
            </a:r>
          </a:p>
          <a:p>
            <a:r>
              <a:rPr lang="en" altLang="ja-JP" sz="2800">
                <a:effectLst/>
                <a:latin typeface="Monaco" pitchFamily="2" charset="0"/>
              </a:rPr>
              <a:t>Orange 100</a:t>
            </a:r>
          </a:p>
        </p:txBody>
      </p:sp>
    </p:spTree>
    <p:extLst>
      <p:ext uri="{BB962C8B-B14F-4D97-AF65-F5344CB8AC3E}">
        <p14:creationId xmlns:p14="http://schemas.microsoft.com/office/powerpoint/2010/main" val="10028906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A2B566ED-BB1E-7B46-B6F6-39584EC25A6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ファイルのクローズと</a:t>
            </a:r>
            <a:r>
              <a:rPr kumimoji="1" lang="en-US" altLang="ja-JP"/>
              <a:t>with</a:t>
            </a:r>
            <a:r>
              <a:rPr kumimoji="1" lang="ja-JP" altLang="en-US"/>
              <a:t>構文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E4FE5E91-A2AB-D44C-B213-6C261FE9866E}"/>
              </a:ext>
            </a:extLst>
          </p:cNvPr>
          <p:cNvSpPr/>
          <p:nvPr/>
        </p:nvSpPr>
        <p:spPr>
          <a:xfrm>
            <a:off x="611560" y="1844824"/>
            <a:ext cx="6552728" cy="83099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f = </a:t>
            </a:r>
            <a:r>
              <a:rPr lang="en" altLang="ja-JP" sz="2400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open</a:t>
            </a:r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ja-JP" sz="2400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"filename"</a:t>
            </a:r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 </a:t>
            </a:r>
            <a:r>
              <a:rPr lang="en" altLang="ja-JP" sz="2400" b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# </a:t>
            </a:r>
            <a:r>
              <a:rPr lang="ja-JP" altLang="en-US" sz="2400" b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ファイルを開く</a:t>
            </a:r>
            <a:endParaRPr lang="ja-JP" altLang="en-US" sz="2400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f.close() </a:t>
            </a:r>
            <a:r>
              <a:rPr lang="en" altLang="ja-JP" sz="2400" b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# </a:t>
            </a:r>
            <a:r>
              <a:rPr lang="ja-JP" altLang="en-US" sz="2400" b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ファイルを閉じる</a:t>
            </a:r>
            <a:endParaRPr lang="ja-JP" altLang="en-US" sz="2400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22AFDD2A-A61E-3F42-8045-23BD91DAF4E9}"/>
              </a:ext>
            </a:extLst>
          </p:cNvPr>
          <p:cNvSpPr txBox="1"/>
          <p:nvPr/>
        </p:nvSpPr>
        <p:spPr>
          <a:xfrm>
            <a:off x="251520" y="1196752"/>
            <a:ext cx="76033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/>
              <a:t>open</a:t>
            </a:r>
            <a:r>
              <a:rPr lang="ja-JP" altLang="en-US" sz="2400"/>
              <a:t>で開いたファイルは、</a:t>
            </a:r>
            <a:r>
              <a:rPr lang="en-US" altLang="ja-JP" sz="2400"/>
              <a:t>close</a:t>
            </a:r>
            <a:r>
              <a:rPr lang="ja-JP" altLang="en-US" sz="2400"/>
              <a:t>で閉じることができる</a:t>
            </a:r>
            <a:endParaRPr kumimoji="1" lang="ja-JP" altLang="en-US" sz="240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4BA2CB59-1C64-E04F-BB32-0BADC40BEA94}"/>
              </a:ext>
            </a:extLst>
          </p:cNvPr>
          <p:cNvSpPr txBox="1"/>
          <p:nvPr/>
        </p:nvSpPr>
        <p:spPr>
          <a:xfrm>
            <a:off x="1223120" y="5085184"/>
            <a:ext cx="79208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/>
              <a:t>※ </a:t>
            </a:r>
            <a:r>
              <a:rPr lang="ja-JP" altLang="en-US" sz="1600"/>
              <a:t>閉じ忘れてもプログラム終了時に閉じてくれるが、マメに閉じることが望ましい</a:t>
            </a:r>
            <a:endParaRPr kumimoji="1" lang="ja-JP" altLang="en-US" sz="160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4CDFC02B-6B44-BC48-8E07-7443B71C91E6}"/>
              </a:ext>
            </a:extLst>
          </p:cNvPr>
          <p:cNvSpPr txBox="1"/>
          <p:nvPr/>
        </p:nvSpPr>
        <p:spPr>
          <a:xfrm>
            <a:off x="323528" y="3212976"/>
            <a:ext cx="83535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/>
              <a:t>with</a:t>
            </a:r>
            <a:r>
              <a:rPr lang="ja-JP" altLang="en-US" sz="2400"/>
              <a:t>構文を使うと、</a:t>
            </a:r>
            <a:r>
              <a:rPr lang="en-US" altLang="ja-JP" sz="2400"/>
              <a:t>with</a:t>
            </a:r>
            <a:r>
              <a:rPr lang="ja-JP" altLang="en-US" sz="2400"/>
              <a:t>ブロックを抜ける際に自動で閉じる</a:t>
            </a:r>
            <a:endParaRPr kumimoji="1" lang="ja-JP" altLang="en-US" sz="2400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B2CFFF2C-B0D1-964D-91F0-65845210D48A}"/>
              </a:ext>
            </a:extLst>
          </p:cNvPr>
          <p:cNvSpPr/>
          <p:nvPr/>
        </p:nvSpPr>
        <p:spPr>
          <a:xfrm>
            <a:off x="683568" y="3789040"/>
            <a:ext cx="5256584" cy="12003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sz="2400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with</a:t>
            </a:r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</a:t>
            </a:r>
            <a:r>
              <a:rPr lang="en" altLang="ja-JP" sz="2400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open</a:t>
            </a:r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ja-JP" sz="2400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"test.txt"</a:t>
            </a:r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 </a:t>
            </a:r>
            <a:r>
              <a:rPr lang="en" altLang="ja-JP" sz="2400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as</a:t>
            </a:r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f:</a:t>
            </a:r>
          </a:p>
          <a:p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   </a:t>
            </a:r>
            <a:r>
              <a:rPr lang="en" altLang="ja-JP" sz="2400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for</a:t>
            </a:r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line </a:t>
            </a:r>
            <a:r>
              <a:rPr lang="en" altLang="ja-JP" sz="24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</a:t>
            </a:r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f:</a:t>
            </a:r>
          </a:p>
          <a:p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       </a:t>
            </a:r>
            <a:r>
              <a:rPr lang="en" altLang="ja-JP" sz="2400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(line)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3D853662-80B4-8441-AF2C-CCA37DC3C8F7}"/>
              </a:ext>
            </a:extLst>
          </p:cNvPr>
          <p:cNvSpPr txBox="1"/>
          <p:nvPr/>
        </p:nvSpPr>
        <p:spPr>
          <a:xfrm>
            <a:off x="323528" y="5805264"/>
            <a:ext cx="85892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/>
              <a:t>with</a:t>
            </a:r>
            <a:r>
              <a:rPr kumimoji="1" lang="ja-JP" altLang="en-US" sz="2000"/>
              <a:t>構文はファイル操作だけでなく「後片付け」が必要なものに使われる</a:t>
            </a:r>
          </a:p>
        </p:txBody>
      </p:sp>
    </p:spTree>
    <p:extLst>
      <p:ext uri="{BB962C8B-B14F-4D97-AF65-F5344CB8AC3E}">
        <p14:creationId xmlns:p14="http://schemas.microsoft.com/office/powerpoint/2010/main" val="14804895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2C26E96C-578B-004E-B89E-F75621DC245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ja-JP"/>
              <a:t>Google Colab</a:t>
            </a:r>
            <a:r>
              <a:rPr kumimoji="1" lang="ja-JP" altLang="en-US"/>
              <a:t>とローカルファイル</a:t>
            </a:r>
          </a:p>
        </p:txBody>
      </p:sp>
      <p:sp>
        <p:nvSpPr>
          <p:cNvPr id="23" name="角丸四角形 22">
            <a:extLst>
              <a:ext uri="{FF2B5EF4-FFF2-40B4-BE49-F238E27FC236}">
                <a16:creationId xmlns:a16="http://schemas.microsoft.com/office/drawing/2014/main" id="{2F621248-0C22-1E4A-ABF9-B89CCF41086D}"/>
              </a:ext>
            </a:extLst>
          </p:cNvPr>
          <p:cNvSpPr/>
          <p:nvPr/>
        </p:nvSpPr>
        <p:spPr>
          <a:xfrm>
            <a:off x="457538" y="1772816"/>
            <a:ext cx="504056" cy="490103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E8B8346E-C3EF-C84F-9632-A7B59BC5A691}"/>
              </a:ext>
            </a:extLst>
          </p:cNvPr>
          <p:cNvSpPr/>
          <p:nvPr/>
        </p:nvSpPr>
        <p:spPr>
          <a:xfrm>
            <a:off x="899592" y="1772816"/>
            <a:ext cx="5951103" cy="4901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25" name="グループ化 24">
            <a:extLst>
              <a:ext uri="{FF2B5EF4-FFF2-40B4-BE49-F238E27FC236}">
                <a16:creationId xmlns:a16="http://schemas.microsoft.com/office/drawing/2014/main" id="{2FE88E3B-A2C7-114A-B7D4-9C61189FF3A0}"/>
              </a:ext>
            </a:extLst>
          </p:cNvPr>
          <p:cNvGrpSpPr/>
          <p:nvPr/>
        </p:nvGrpSpPr>
        <p:grpSpPr>
          <a:xfrm>
            <a:off x="538960" y="1883264"/>
            <a:ext cx="269205" cy="269205"/>
            <a:chOff x="245286" y="4918353"/>
            <a:chExt cx="958920" cy="958920"/>
          </a:xfrm>
        </p:grpSpPr>
        <p:sp>
          <p:nvSpPr>
            <p:cNvPr id="26" name="楕円 4">
              <a:extLst>
                <a:ext uri="{FF2B5EF4-FFF2-40B4-BE49-F238E27FC236}">
                  <a16:creationId xmlns:a16="http://schemas.microsoft.com/office/drawing/2014/main" id="{C0072EA3-5E4F-6D4E-B28D-E53AB2E07C80}"/>
                </a:ext>
              </a:extLst>
            </p:cNvPr>
            <p:cNvSpPr/>
            <p:nvPr/>
          </p:nvSpPr>
          <p:spPr>
            <a:xfrm>
              <a:off x="245286" y="4918353"/>
              <a:ext cx="958920" cy="958920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7" name="二等辺三角形 5">
              <a:extLst>
                <a:ext uri="{FF2B5EF4-FFF2-40B4-BE49-F238E27FC236}">
                  <a16:creationId xmlns:a16="http://schemas.microsoft.com/office/drawing/2014/main" id="{2541ED91-85C9-C44C-8258-58407A0A5BF6}"/>
                </a:ext>
              </a:extLst>
            </p:cNvPr>
            <p:cNvSpPr/>
            <p:nvPr/>
          </p:nvSpPr>
          <p:spPr>
            <a:xfrm rot="5400000">
              <a:off x="524954" y="5197492"/>
              <a:ext cx="492649" cy="400642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40CC452A-224A-B14D-9DE5-C469729FAD13}"/>
              </a:ext>
            </a:extLst>
          </p:cNvPr>
          <p:cNvSpPr/>
          <p:nvPr/>
        </p:nvSpPr>
        <p:spPr>
          <a:xfrm>
            <a:off x="899593" y="1875470"/>
            <a:ext cx="602927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dirty="0">
                <a:solidFill>
                  <a:srgbClr val="0000FF"/>
                </a:solidFill>
                <a:latin typeface="Courier New" panose="02070309020205020404" pitchFamily="49" charset="0"/>
              </a:rPr>
              <a:t>!</a:t>
            </a:r>
            <a:r>
              <a:rPr lang="en-US" altLang="ja-JP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wget</a:t>
            </a:r>
            <a:r>
              <a:rPr lang="en-US" altLang="ja-JP" sz="12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ja-JP" sz="1200" u="sng" dirty="0">
                <a:solidFill>
                  <a:srgbClr val="000000"/>
                </a:solidFill>
                <a:latin typeface="Courier New" panose="02070309020205020404" pitchFamily="49" charset="0"/>
              </a:rPr>
              <a:t>https://kaityo256.github.io/python_zero/file/colortv.csv </a:t>
            </a:r>
            <a:endParaRPr lang="en-US" altLang="ja-JP" sz="1200" b="0" u="sng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25122CBC-8F1B-D94A-9BFC-FDC8462FBB9C}"/>
              </a:ext>
            </a:extLst>
          </p:cNvPr>
          <p:cNvSpPr txBox="1"/>
          <p:nvPr/>
        </p:nvSpPr>
        <p:spPr>
          <a:xfrm>
            <a:off x="1007309" y="1215843"/>
            <a:ext cx="3974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Google </a:t>
            </a:r>
            <a:r>
              <a:rPr lang="en-US" altLang="ja-JP" dirty="0" err="1"/>
              <a:t>Colab</a:t>
            </a:r>
            <a:r>
              <a:rPr lang="ja-JP" altLang="en-US" dirty="0"/>
              <a:t>上でダウンロードを実行</a:t>
            </a:r>
            <a:endParaRPr kumimoji="1" lang="ja-JP" altLang="en-US" dirty="0"/>
          </a:p>
        </p:txBody>
      </p:sp>
      <p:pic>
        <p:nvPicPr>
          <p:cNvPr id="30" name="Picture 6" descr="ãµã¼ãã¼ã®ã¤ã©ã¹ã">
            <a:extLst>
              <a:ext uri="{FF2B5EF4-FFF2-40B4-BE49-F238E27FC236}">
                <a16:creationId xmlns:a16="http://schemas.microsoft.com/office/drawing/2014/main" id="{D3D7A211-5055-FD4C-8539-A0363AF166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996952"/>
            <a:ext cx="1248073" cy="1163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65D99C93-DB7C-7345-9290-B2C71BDB0383}"/>
              </a:ext>
            </a:extLst>
          </p:cNvPr>
          <p:cNvSpPr txBox="1"/>
          <p:nvPr/>
        </p:nvSpPr>
        <p:spPr>
          <a:xfrm>
            <a:off x="179512" y="2564904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GitHub</a:t>
            </a:r>
            <a:r>
              <a:rPr kumimoji="1" lang="ja-JP" altLang="en-US" dirty="0"/>
              <a:t>のサーバ</a:t>
            </a:r>
          </a:p>
        </p:txBody>
      </p:sp>
      <p:pic>
        <p:nvPicPr>
          <p:cNvPr id="32" name="Picture 4" descr="ãã¡ã¤ã«ã¢ã¤ã³ã³ï¼ãã­ã¹ãï¼">
            <a:extLst>
              <a:ext uri="{FF2B5EF4-FFF2-40B4-BE49-F238E27FC236}">
                <a16:creationId xmlns:a16="http://schemas.microsoft.com/office/drawing/2014/main" id="{73065672-26F3-704A-831A-89B52AADE5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746" y="5142814"/>
            <a:ext cx="548567" cy="637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角丸四角形 32">
            <a:extLst>
              <a:ext uri="{FF2B5EF4-FFF2-40B4-BE49-F238E27FC236}">
                <a16:creationId xmlns:a16="http://schemas.microsoft.com/office/drawing/2014/main" id="{43BB7A89-2C8A-784B-835C-2893CB968D59}"/>
              </a:ext>
            </a:extLst>
          </p:cNvPr>
          <p:cNvSpPr/>
          <p:nvPr/>
        </p:nvSpPr>
        <p:spPr>
          <a:xfrm>
            <a:off x="251520" y="4896620"/>
            <a:ext cx="1883870" cy="1295332"/>
          </a:xfrm>
          <a:prstGeom prst="round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961E2903-221A-2C45-98BB-67A4EA827DD3}"/>
              </a:ext>
            </a:extLst>
          </p:cNvPr>
          <p:cNvSpPr txBox="1"/>
          <p:nvPr/>
        </p:nvSpPr>
        <p:spPr>
          <a:xfrm>
            <a:off x="221688" y="4174435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GitHub</a:t>
            </a:r>
            <a:r>
              <a:rPr lang="ja-JP" altLang="en-US" dirty="0"/>
              <a:t>サーバに</a:t>
            </a:r>
            <a:endParaRPr lang="en-US" altLang="ja-JP" dirty="0"/>
          </a:p>
          <a:p>
            <a:r>
              <a:rPr lang="ja-JP" altLang="en-US" dirty="0"/>
              <a:t>とってのローカル</a:t>
            </a:r>
            <a:endParaRPr kumimoji="1" lang="en-US" altLang="ja-JP" dirty="0"/>
          </a:p>
        </p:txBody>
      </p:sp>
      <p:pic>
        <p:nvPicPr>
          <p:cNvPr id="35" name="Picture 6" descr="ãµã¼ãã¼ã®ã¤ã©ã¹ã">
            <a:extLst>
              <a:ext uri="{FF2B5EF4-FFF2-40B4-BE49-F238E27FC236}">
                <a16:creationId xmlns:a16="http://schemas.microsoft.com/office/drawing/2014/main" id="{3C4D9E95-6B83-1842-B959-15B167A222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1491" y="2810134"/>
            <a:ext cx="1248073" cy="1163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D673B57D-65F6-2D41-A6C5-0B06A06786BB}"/>
              </a:ext>
            </a:extLst>
          </p:cNvPr>
          <p:cNvSpPr txBox="1"/>
          <p:nvPr/>
        </p:nvSpPr>
        <p:spPr>
          <a:xfrm>
            <a:off x="5343622" y="2474691"/>
            <a:ext cx="2587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Google Colab</a:t>
            </a:r>
            <a:r>
              <a:rPr kumimoji="1" lang="ja-JP" altLang="en-US" dirty="0"/>
              <a:t>のサーバ</a:t>
            </a:r>
          </a:p>
        </p:txBody>
      </p:sp>
      <p:pic>
        <p:nvPicPr>
          <p:cNvPr id="37" name="Picture 4" descr="ãã¡ã¤ã«ã¢ã¤ã³ã³ï¼ãã­ã¹ãï¼">
            <a:extLst>
              <a:ext uri="{FF2B5EF4-FFF2-40B4-BE49-F238E27FC236}">
                <a16:creationId xmlns:a16="http://schemas.microsoft.com/office/drawing/2014/main" id="{6117CE16-0910-2D49-8413-4DB84B8CAE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5499" y="5157192"/>
            <a:ext cx="548567" cy="637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角丸四角形 37">
            <a:extLst>
              <a:ext uri="{FF2B5EF4-FFF2-40B4-BE49-F238E27FC236}">
                <a16:creationId xmlns:a16="http://schemas.microsoft.com/office/drawing/2014/main" id="{28B25A9A-8F36-8F4F-9DDF-4AAA1D69CA55}"/>
              </a:ext>
            </a:extLst>
          </p:cNvPr>
          <p:cNvSpPr/>
          <p:nvPr/>
        </p:nvSpPr>
        <p:spPr>
          <a:xfrm>
            <a:off x="4748167" y="4896620"/>
            <a:ext cx="3637352" cy="1295332"/>
          </a:xfrm>
          <a:prstGeom prst="round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7DAF141D-B17D-0F4A-8266-AFC3E22CC025}"/>
              </a:ext>
            </a:extLst>
          </p:cNvPr>
          <p:cNvSpPr txBox="1"/>
          <p:nvPr/>
        </p:nvSpPr>
        <p:spPr>
          <a:xfrm>
            <a:off x="5387674" y="4161019"/>
            <a:ext cx="23583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Google Colab</a:t>
            </a:r>
            <a:r>
              <a:rPr kumimoji="1" lang="ja-JP" altLang="en-US" dirty="0"/>
              <a:t>サーバ</a:t>
            </a:r>
            <a:r>
              <a:rPr lang="ja-JP" altLang="en-US" dirty="0"/>
              <a:t>に</a:t>
            </a:r>
            <a:endParaRPr lang="en-US" altLang="ja-JP" dirty="0"/>
          </a:p>
          <a:p>
            <a:r>
              <a:rPr lang="ja-JP" altLang="en-US" dirty="0"/>
              <a:t>とってのローカル</a:t>
            </a:r>
            <a:endParaRPr kumimoji="1" lang="en-US" altLang="ja-JP" dirty="0"/>
          </a:p>
        </p:txBody>
      </p:sp>
      <p:cxnSp>
        <p:nvCxnSpPr>
          <p:cNvPr id="41" name="直線矢印コネクタ 40">
            <a:extLst>
              <a:ext uri="{FF2B5EF4-FFF2-40B4-BE49-F238E27FC236}">
                <a16:creationId xmlns:a16="http://schemas.microsoft.com/office/drawing/2014/main" id="{F2454763-F0C9-7C41-8BAB-A59BC342644F}"/>
              </a:ext>
            </a:extLst>
          </p:cNvPr>
          <p:cNvCxnSpPr>
            <a:stCxn id="32" idx="3"/>
            <a:endCxn id="37" idx="1"/>
          </p:cNvCxnSpPr>
          <p:nvPr/>
        </p:nvCxnSpPr>
        <p:spPr>
          <a:xfrm>
            <a:off x="1474313" y="5461337"/>
            <a:ext cx="3791186" cy="1437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0902175A-B3B8-DE45-90BE-8060F88538BA}"/>
              </a:ext>
            </a:extLst>
          </p:cNvPr>
          <p:cNvSpPr txBox="1"/>
          <p:nvPr/>
        </p:nvSpPr>
        <p:spPr>
          <a:xfrm>
            <a:off x="2699792" y="5517232"/>
            <a:ext cx="171874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GitHub</a:t>
            </a:r>
            <a:r>
              <a:rPr kumimoji="1" lang="ja-JP" altLang="en-US" dirty="0"/>
              <a:t>から</a:t>
            </a:r>
            <a:endParaRPr kumimoji="1" lang="en-US" altLang="ja-JP" dirty="0"/>
          </a:p>
          <a:p>
            <a:r>
              <a:rPr lang="en-US" altLang="ja-JP" dirty="0"/>
              <a:t>Google Colab</a:t>
            </a:r>
            <a:r>
              <a:rPr lang="ja-JP" altLang="en-US" dirty="0"/>
              <a:t>に</a:t>
            </a:r>
            <a:endParaRPr lang="en-US" altLang="ja-JP" dirty="0"/>
          </a:p>
          <a:p>
            <a:r>
              <a:rPr lang="ja-JP" altLang="en-US" dirty="0"/>
              <a:t>ダウンロード</a:t>
            </a:r>
            <a:endParaRPr kumimoji="1" lang="ja-JP" altLang="en-US" dirty="0"/>
          </a:p>
        </p:txBody>
      </p:sp>
      <p:pic>
        <p:nvPicPr>
          <p:cNvPr id="43" name="Picture 2" descr="ãã­ã°ã©ãã³ã°ãããäººã®ã¤ã©ã¹ãï¼ç·æ§ï¼">
            <a:extLst>
              <a:ext uri="{FF2B5EF4-FFF2-40B4-BE49-F238E27FC236}">
                <a16:creationId xmlns:a16="http://schemas.microsoft.com/office/drawing/2014/main" id="{B0EC717A-175D-AA4F-B5C1-C9A4CA8EF0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8304" y="1340768"/>
            <a:ext cx="1153396" cy="1049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4" descr="ãã¡ã¤ã«ã¢ã¤ã³ã³ï¼ãã©ã³ã¯ï¼">
            <a:extLst>
              <a:ext uri="{FF2B5EF4-FFF2-40B4-BE49-F238E27FC236}">
                <a16:creationId xmlns:a16="http://schemas.microsoft.com/office/drawing/2014/main" id="{1B9CC80C-9B41-354A-914E-F9150607BE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6473" y="5157192"/>
            <a:ext cx="545732" cy="633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8682A124-24CB-7641-80BE-D5E837C2D67F}"/>
              </a:ext>
            </a:extLst>
          </p:cNvPr>
          <p:cNvSpPr txBox="1"/>
          <p:nvPr/>
        </p:nvSpPr>
        <p:spPr>
          <a:xfrm>
            <a:off x="501735" y="5773122"/>
            <a:ext cx="1441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dirty="0"/>
              <a:t>データファイル</a:t>
            </a:r>
          </a:p>
        </p:txBody>
      </p:sp>
      <p:sp>
        <p:nvSpPr>
          <p:cNvPr id="46" name="テキスト ボックス 45">
            <a:extLst>
              <a:ext uri="{FF2B5EF4-FFF2-40B4-BE49-F238E27FC236}">
                <a16:creationId xmlns:a16="http://schemas.microsoft.com/office/drawing/2014/main" id="{CBE06277-CCC3-B747-9EC2-5EB7B62F4D92}"/>
              </a:ext>
            </a:extLst>
          </p:cNvPr>
          <p:cNvSpPr txBox="1"/>
          <p:nvPr/>
        </p:nvSpPr>
        <p:spPr>
          <a:xfrm>
            <a:off x="4824734" y="5773122"/>
            <a:ext cx="1441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dirty="0"/>
              <a:t>データファイル</a:t>
            </a:r>
          </a:p>
        </p:txBody>
      </p:sp>
      <p:sp>
        <p:nvSpPr>
          <p:cNvPr id="47" name="テキスト ボックス 46">
            <a:extLst>
              <a:ext uri="{FF2B5EF4-FFF2-40B4-BE49-F238E27FC236}">
                <a16:creationId xmlns:a16="http://schemas.microsoft.com/office/drawing/2014/main" id="{AAC18517-507A-244A-AC8A-54C76C59E6D5}"/>
              </a:ext>
            </a:extLst>
          </p:cNvPr>
          <p:cNvSpPr txBox="1"/>
          <p:nvPr/>
        </p:nvSpPr>
        <p:spPr>
          <a:xfrm>
            <a:off x="6994801" y="5773122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dirty="0"/>
              <a:t>プログラム</a:t>
            </a:r>
          </a:p>
        </p:txBody>
      </p:sp>
      <p:cxnSp>
        <p:nvCxnSpPr>
          <p:cNvPr id="48" name="直線矢印コネクタ 47">
            <a:extLst>
              <a:ext uri="{FF2B5EF4-FFF2-40B4-BE49-F238E27FC236}">
                <a16:creationId xmlns:a16="http://schemas.microsoft.com/office/drawing/2014/main" id="{E65DCAE8-DC5E-BE48-A2E9-CE71BD997857}"/>
              </a:ext>
            </a:extLst>
          </p:cNvPr>
          <p:cNvCxnSpPr/>
          <p:nvPr/>
        </p:nvCxnSpPr>
        <p:spPr>
          <a:xfrm>
            <a:off x="5921740" y="5302426"/>
            <a:ext cx="120072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矢印コネクタ 48">
            <a:extLst>
              <a:ext uri="{FF2B5EF4-FFF2-40B4-BE49-F238E27FC236}">
                <a16:creationId xmlns:a16="http://schemas.microsoft.com/office/drawing/2014/main" id="{5819A513-D0BA-644A-9D53-5F06F354DAA0}"/>
              </a:ext>
            </a:extLst>
          </p:cNvPr>
          <p:cNvCxnSpPr/>
          <p:nvPr/>
        </p:nvCxnSpPr>
        <p:spPr>
          <a:xfrm flipH="1" flipV="1">
            <a:off x="5921740" y="5579515"/>
            <a:ext cx="1200728" cy="461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232EB0E7-D614-8E4B-A79C-E0A97D2854D2}"/>
              </a:ext>
            </a:extLst>
          </p:cNvPr>
          <p:cNvSpPr txBox="1"/>
          <p:nvPr/>
        </p:nvSpPr>
        <p:spPr>
          <a:xfrm>
            <a:off x="4883533" y="6380941"/>
            <a:ext cx="3743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Google Colab</a:t>
            </a:r>
            <a:r>
              <a:rPr lang="ja-JP" altLang="en-US" dirty="0"/>
              <a:t>のローカルで読み書き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58031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8ACF0AEE-3ACB-0E47-BA52-304A9BFC71C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ja-JP"/>
              <a:t>CSV</a:t>
            </a:r>
            <a:r>
              <a:rPr kumimoji="1" lang="ja-JP" altLang="en-US"/>
              <a:t>ファイルの扱い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4F9F8C3D-9671-984F-BA2B-753AE13F092D}"/>
              </a:ext>
            </a:extLst>
          </p:cNvPr>
          <p:cNvSpPr txBox="1"/>
          <p:nvPr/>
        </p:nvSpPr>
        <p:spPr>
          <a:xfrm>
            <a:off x="179512" y="836712"/>
            <a:ext cx="19255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600"/>
              <a:t>CSV</a:t>
            </a:r>
            <a:r>
              <a:rPr kumimoji="1" lang="ja-JP" altLang="en-US" sz="3600"/>
              <a:t>とは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6FC8C867-0605-EE47-884B-2D2AECEECE49}"/>
              </a:ext>
            </a:extLst>
          </p:cNvPr>
          <p:cNvSpPr txBox="1"/>
          <p:nvPr/>
        </p:nvSpPr>
        <p:spPr>
          <a:xfrm>
            <a:off x="611560" y="1556792"/>
            <a:ext cx="780373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/>
              <a:t>Comma-separated Values</a:t>
            </a:r>
            <a:r>
              <a:rPr kumimoji="1" lang="ja-JP" altLang="en-US" sz="2800"/>
              <a:t>の略</a:t>
            </a:r>
            <a:endParaRPr kumimoji="1" lang="en-US" altLang="ja-JP" sz="2800"/>
          </a:p>
          <a:p>
            <a:r>
              <a:rPr lang="ja-JP" altLang="en-US" sz="2800"/>
              <a:t>コンマ「</a:t>
            </a:r>
            <a:r>
              <a:rPr lang="en-US" altLang="ja-JP" sz="2800"/>
              <a:t>,</a:t>
            </a:r>
            <a:r>
              <a:rPr lang="ja-JP" altLang="en-US" sz="2800"/>
              <a:t>」で値が区切られたテキストファイル</a:t>
            </a:r>
            <a:endParaRPr kumimoji="1" lang="ja-JP" altLang="en-US" sz="280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CC13B98-1866-5347-825D-C3E24B766BE1}"/>
              </a:ext>
            </a:extLst>
          </p:cNvPr>
          <p:cNvSpPr txBox="1"/>
          <p:nvPr/>
        </p:nvSpPr>
        <p:spPr>
          <a:xfrm>
            <a:off x="539552" y="5805264"/>
            <a:ext cx="80025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タブ文字で区切られたファイルも</a:t>
            </a:r>
            <a:r>
              <a:rPr kumimoji="1" lang="en-US" altLang="ja-JP" sz="2800"/>
              <a:t>CSV</a:t>
            </a:r>
            <a:r>
              <a:rPr kumimoji="1" lang="ja-JP" altLang="en-US" sz="2800"/>
              <a:t>と呼ばれる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BEC8B56-A59E-584C-9DE7-F68ABA72AEED}"/>
              </a:ext>
            </a:extLst>
          </p:cNvPr>
          <p:cNvSpPr txBox="1"/>
          <p:nvPr/>
        </p:nvSpPr>
        <p:spPr>
          <a:xfrm>
            <a:off x="2627784" y="2636912"/>
            <a:ext cx="3341171" cy="26776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学籍番号</a:t>
            </a:r>
            <a:r>
              <a:rPr kumimoji="1" lang="en-US" altLang="ja-JP" sz="2800"/>
              <a:t>,</a:t>
            </a:r>
            <a:r>
              <a:rPr kumimoji="1" lang="ja-JP" altLang="en-US" sz="2800"/>
              <a:t>名前</a:t>
            </a:r>
            <a:r>
              <a:rPr kumimoji="1" lang="en-US" altLang="ja-JP" sz="2800"/>
              <a:t>,</a:t>
            </a:r>
            <a:r>
              <a:rPr kumimoji="1" lang="ja-JP" altLang="en-US" sz="2800"/>
              <a:t>成績</a:t>
            </a:r>
            <a:endParaRPr kumimoji="1" lang="en-US" altLang="ja-JP" sz="2800"/>
          </a:p>
          <a:p>
            <a:r>
              <a:rPr lang="en-US" altLang="ja-JP" sz="2800"/>
              <a:t>1, </a:t>
            </a:r>
            <a:r>
              <a:rPr lang="ja-JP" altLang="en-US" sz="2800"/>
              <a:t>成績太郎</a:t>
            </a:r>
            <a:r>
              <a:rPr lang="en-US" altLang="ja-JP" sz="2800"/>
              <a:t>, B</a:t>
            </a:r>
          </a:p>
          <a:p>
            <a:r>
              <a:rPr kumimoji="1" lang="en-US" altLang="ja-JP" sz="2800"/>
              <a:t>2, </a:t>
            </a:r>
            <a:r>
              <a:rPr kumimoji="1" lang="ja-JP" altLang="en-US" sz="2800"/>
              <a:t>成績花子</a:t>
            </a:r>
            <a:r>
              <a:rPr kumimoji="1" lang="en-US" altLang="ja-JP" sz="2800"/>
              <a:t>,A</a:t>
            </a:r>
          </a:p>
          <a:p>
            <a:r>
              <a:rPr lang="en-US" altLang="ja-JP" sz="2800"/>
              <a:t>3, </a:t>
            </a:r>
            <a:r>
              <a:rPr lang="ja-JP" altLang="en-US" sz="2800"/>
              <a:t>落第次郎</a:t>
            </a:r>
            <a:r>
              <a:rPr lang="en-US" altLang="ja-JP" sz="2800"/>
              <a:t>,D</a:t>
            </a:r>
          </a:p>
          <a:p>
            <a:r>
              <a:rPr kumimoji="1" lang="en-US" altLang="ja-JP" sz="2800"/>
              <a:t>4,</a:t>
            </a:r>
            <a:r>
              <a:rPr lang="ja-JP" altLang="en-US" sz="2800"/>
              <a:t>出木杉英才</a:t>
            </a:r>
            <a:r>
              <a:rPr lang="en-US" altLang="ja-JP" sz="2800"/>
              <a:t>,S</a:t>
            </a:r>
          </a:p>
          <a:p>
            <a:r>
              <a:rPr lang="en-US" altLang="ja-JP" sz="2800"/>
              <a:t>....</a:t>
            </a:r>
            <a:endParaRPr lang="ja-JP" altLang="en-US" sz="2800"/>
          </a:p>
        </p:txBody>
      </p:sp>
    </p:spTree>
    <p:extLst>
      <p:ext uri="{BB962C8B-B14F-4D97-AF65-F5344CB8AC3E}">
        <p14:creationId xmlns:p14="http://schemas.microsoft.com/office/powerpoint/2010/main" val="36252186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DA2C2E83-2FA5-8C45-9593-A139F13DE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ja-JP"/>
              <a:t>CSV</a:t>
            </a:r>
            <a:r>
              <a:rPr kumimoji="1" lang="ja-JP" altLang="en-US"/>
              <a:t>ファイルの読み込み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A7AEAE50-1675-4341-971D-514786A51AA0}"/>
              </a:ext>
            </a:extLst>
          </p:cNvPr>
          <p:cNvSpPr txBox="1"/>
          <p:nvPr/>
        </p:nvSpPr>
        <p:spPr>
          <a:xfrm>
            <a:off x="971600" y="2924944"/>
            <a:ext cx="3341171" cy="26776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学籍番号</a:t>
            </a:r>
            <a:r>
              <a:rPr kumimoji="1" lang="en-US" altLang="ja-JP" sz="2800"/>
              <a:t>,</a:t>
            </a:r>
            <a:r>
              <a:rPr kumimoji="1" lang="ja-JP" altLang="en-US" sz="2800"/>
              <a:t>名前</a:t>
            </a:r>
            <a:r>
              <a:rPr kumimoji="1" lang="en-US" altLang="ja-JP" sz="2800"/>
              <a:t>,</a:t>
            </a:r>
            <a:r>
              <a:rPr kumimoji="1" lang="ja-JP" altLang="en-US" sz="2800"/>
              <a:t>成績</a:t>
            </a:r>
            <a:endParaRPr kumimoji="1" lang="en-US" altLang="ja-JP" sz="2800"/>
          </a:p>
          <a:p>
            <a:r>
              <a:rPr lang="en-US" altLang="ja-JP" sz="2800"/>
              <a:t>1, </a:t>
            </a:r>
            <a:r>
              <a:rPr lang="ja-JP" altLang="en-US" sz="2800"/>
              <a:t>成績太郎</a:t>
            </a:r>
            <a:r>
              <a:rPr lang="en-US" altLang="ja-JP" sz="2800"/>
              <a:t>, B</a:t>
            </a:r>
          </a:p>
          <a:p>
            <a:r>
              <a:rPr kumimoji="1" lang="en-US" altLang="ja-JP" sz="2800"/>
              <a:t>2, </a:t>
            </a:r>
            <a:r>
              <a:rPr kumimoji="1" lang="ja-JP" altLang="en-US" sz="2800"/>
              <a:t>成績花子</a:t>
            </a:r>
            <a:r>
              <a:rPr kumimoji="1" lang="en-US" altLang="ja-JP" sz="2800"/>
              <a:t>,A</a:t>
            </a:r>
          </a:p>
          <a:p>
            <a:r>
              <a:rPr lang="en-US" altLang="ja-JP" sz="2800"/>
              <a:t>3, </a:t>
            </a:r>
            <a:r>
              <a:rPr lang="ja-JP" altLang="en-US" sz="2800"/>
              <a:t>落第次郎</a:t>
            </a:r>
            <a:r>
              <a:rPr lang="en-US" altLang="ja-JP" sz="2800"/>
              <a:t>,D</a:t>
            </a:r>
          </a:p>
          <a:p>
            <a:r>
              <a:rPr kumimoji="1" lang="en-US" altLang="ja-JP" sz="2800"/>
              <a:t>4,</a:t>
            </a:r>
            <a:r>
              <a:rPr lang="ja-JP" altLang="en-US" sz="2800"/>
              <a:t>出木杉英才</a:t>
            </a:r>
            <a:r>
              <a:rPr lang="en-US" altLang="ja-JP" sz="2800"/>
              <a:t>,S</a:t>
            </a:r>
          </a:p>
          <a:p>
            <a:r>
              <a:rPr lang="en-US" altLang="ja-JP" sz="2800"/>
              <a:t>....</a:t>
            </a:r>
            <a:endParaRPr lang="ja-JP" altLang="en-US" sz="2800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A6164E9F-9BAC-4841-B17E-CC5636B73A92}"/>
              </a:ext>
            </a:extLst>
          </p:cNvPr>
          <p:cNvSpPr/>
          <p:nvPr/>
        </p:nvSpPr>
        <p:spPr>
          <a:xfrm>
            <a:off x="971600" y="1628800"/>
            <a:ext cx="5256584" cy="12003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sz="2400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with</a:t>
            </a:r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</a:t>
            </a:r>
            <a:r>
              <a:rPr lang="en" altLang="ja-JP" sz="2400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open</a:t>
            </a:r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ja-JP" sz="2400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"data.csv"</a:t>
            </a:r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 </a:t>
            </a:r>
            <a:r>
              <a:rPr lang="en" altLang="ja-JP" sz="2400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as</a:t>
            </a:r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f:</a:t>
            </a:r>
          </a:p>
          <a:p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   </a:t>
            </a:r>
            <a:r>
              <a:rPr lang="en" altLang="ja-JP" sz="2400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for</a:t>
            </a:r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line </a:t>
            </a:r>
            <a:r>
              <a:rPr lang="en" altLang="ja-JP" sz="24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</a:t>
            </a:r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f:</a:t>
            </a:r>
          </a:p>
          <a:p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       a = line.split(</a:t>
            </a:r>
            <a:r>
              <a:rPr lang="en" altLang="ja-JP" sz="2400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","</a:t>
            </a:r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4015E917-A0C8-FC40-99F6-5F6C4004A7CF}"/>
              </a:ext>
            </a:extLst>
          </p:cNvPr>
          <p:cNvSpPr txBox="1"/>
          <p:nvPr/>
        </p:nvSpPr>
        <p:spPr>
          <a:xfrm>
            <a:off x="179512" y="1052736"/>
            <a:ext cx="4722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コンマ区切りを「バラす」のには</a:t>
            </a:r>
            <a:r>
              <a:rPr kumimoji="1" lang="en-US" altLang="ja-JP"/>
              <a:t>split</a:t>
            </a:r>
            <a:r>
              <a:rPr kumimoji="1" lang="ja-JP" altLang="en-US"/>
              <a:t>を使う</a:t>
            </a:r>
          </a:p>
        </p:txBody>
      </p:sp>
      <p:sp>
        <p:nvSpPr>
          <p:cNvPr id="7" name="角丸四角形 6">
            <a:extLst>
              <a:ext uri="{FF2B5EF4-FFF2-40B4-BE49-F238E27FC236}">
                <a16:creationId xmlns:a16="http://schemas.microsoft.com/office/drawing/2014/main" id="{54C574AC-4A32-D048-A37A-9CEAEE53B568}"/>
              </a:ext>
            </a:extLst>
          </p:cNvPr>
          <p:cNvSpPr/>
          <p:nvPr/>
        </p:nvSpPr>
        <p:spPr>
          <a:xfrm>
            <a:off x="1043608" y="3861048"/>
            <a:ext cx="2376264" cy="432048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9" name="直線矢印コネクタ 8">
            <a:extLst>
              <a:ext uri="{FF2B5EF4-FFF2-40B4-BE49-F238E27FC236}">
                <a16:creationId xmlns:a16="http://schemas.microsoft.com/office/drawing/2014/main" id="{8DB6CF4E-68C3-1849-8F73-C273C08E0CA4}"/>
              </a:ext>
            </a:extLst>
          </p:cNvPr>
          <p:cNvCxnSpPr/>
          <p:nvPr/>
        </p:nvCxnSpPr>
        <p:spPr>
          <a:xfrm>
            <a:off x="3419872" y="4077072"/>
            <a:ext cx="1440160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426B3A5A-4470-2D4B-B528-708E02099949}"/>
              </a:ext>
            </a:extLst>
          </p:cNvPr>
          <p:cNvSpPr txBox="1"/>
          <p:nvPr/>
        </p:nvSpPr>
        <p:spPr>
          <a:xfrm>
            <a:off x="4860032" y="3789040"/>
            <a:ext cx="7665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/>
              <a:t>line</a:t>
            </a:r>
            <a:endParaRPr kumimoji="1" lang="ja-JP" altLang="en-US" sz="320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75480552-AEA4-1646-A64A-C906A7DBA119}"/>
              </a:ext>
            </a:extLst>
          </p:cNvPr>
          <p:cNvSpPr txBox="1"/>
          <p:nvPr/>
        </p:nvSpPr>
        <p:spPr>
          <a:xfrm>
            <a:off x="971600" y="5805264"/>
            <a:ext cx="21918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/>
              <a:t>line.split(",")</a:t>
            </a:r>
            <a:endParaRPr kumimoji="1" lang="ja-JP" altLang="en-US" sz="3200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0A3A25BB-00A8-EC4D-B788-AC170120C8F4}"/>
              </a:ext>
            </a:extLst>
          </p:cNvPr>
          <p:cNvSpPr/>
          <p:nvPr/>
        </p:nvSpPr>
        <p:spPr>
          <a:xfrm>
            <a:off x="3779912" y="5805264"/>
            <a:ext cx="44935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800" dirty="0">
                <a:effectLst/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['2', '</a:t>
            </a:r>
            <a:r>
              <a:rPr lang="ja-JP" altLang="en-US" sz="2800" dirty="0">
                <a:effectLst/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成績花子</a:t>
            </a:r>
            <a:r>
              <a:rPr lang="en-US" altLang="ja-JP" sz="2800" dirty="0">
                <a:effectLst/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', '</a:t>
            </a:r>
            <a:r>
              <a:rPr lang="en" altLang="ja-JP" sz="2800" dirty="0">
                <a:effectLst/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A\n']</a:t>
            </a:r>
          </a:p>
        </p:txBody>
      </p:sp>
      <p:sp>
        <p:nvSpPr>
          <p:cNvPr id="13" name="下矢印 12">
            <a:extLst>
              <a:ext uri="{FF2B5EF4-FFF2-40B4-BE49-F238E27FC236}">
                <a16:creationId xmlns:a16="http://schemas.microsoft.com/office/drawing/2014/main" id="{37BC08CF-458F-B741-A7AE-C573A698B9B8}"/>
              </a:ext>
            </a:extLst>
          </p:cNvPr>
          <p:cNvSpPr/>
          <p:nvPr/>
        </p:nvSpPr>
        <p:spPr>
          <a:xfrm rot="16200000">
            <a:off x="3200533" y="5880587"/>
            <a:ext cx="412260" cy="405630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D28B4612-82D1-4A4B-B7F4-3E401B1B8F9E}"/>
              </a:ext>
            </a:extLst>
          </p:cNvPr>
          <p:cNvSpPr txBox="1"/>
          <p:nvPr/>
        </p:nvSpPr>
        <p:spPr>
          <a:xfrm>
            <a:off x="5580112" y="5013176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改行が含まれることに注意</a:t>
            </a:r>
          </a:p>
        </p:txBody>
      </p:sp>
      <p:cxnSp>
        <p:nvCxnSpPr>
          <p:cNvPr id="16" name="直線矢印コネクタ 15">
            <a:extLst>
              <a:ext uri="{FF2B5EF4-FFF2-40B4-BE49-F238E27FC236}">
                <a16:creationId xmlns:a16="http://schemas.microsoft.com/office/drawing/2014/main" id="{30FEEFD6-BA60-934C-B176-65B274A3B8E7}"/>
              </a:ext>
            </a:extLst>
          </p:cNvPr>
          <p:cNvCxnSpPr>
            <a:cxnSpLocks/>
          </p:cNvCxnSpPr>
          <p:nvPr/>
        </p:nvCxnSpPr>
        <p:spPr>
          <a:xfrm>
            <a:off x="7521823" y="5373216"/>
            <a:ext cx="1" cy="422756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169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D1103C66-80FE-4D57-96B4-EFD01EE11BD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 dirty="0"/>
              <a:t>今日これだけは覚えて欲しい</a:t>
            </a:r>
            <a:endParaRPr kumimoji="1" lang="ja-JP" altLang="en-US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8203CFA2-CF1C-43C2-8C74-7ADD056B4A16}"/>
              </a:ext>
            </a:extLst>
          </p:cNvPr>
          <p:cNvSpPr txBox="1"/>
          <p:nvPr/>
        </p:nvSpPr>
        <p:spPr>
          <a:xfrm>
            <a:off x="251520" y="1700808"/>
            <a:ext cx="828092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ja-JP" altLang="en-US" sz="3600" dirty="0"/>
              <a:t>スクリプト言語が使えると圧倒的な効率でテキスト処理ができる</a:t>
            </a:r>
            <a:endParaRPr lang="en-US" altLang="ja-JP" sz="36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ja-JP" altLang="en-US" sz="3600" dirty="0"/>
              <a:t>複数のテキストファイルを「まとめる」するのに辞書が便利</a:t>
            </a:r>
          </a:p>
        </p:txBody>
      </p:sp>
    </p:spTree>
    <p:extLst>
      <p:ext uri="{BB962C8B-B14F-4D97-AF65-F5344CB8AC3E}">
        <p14:creationId xmlns:p14="http://schemas.microsoft.com/office/powerpoint/2010/main" val="14521273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F244CE44-CEF5-994B-9A80-81B2B3B0B04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課題</a:t>
            </a:r>
            <a:r>
              <a:rPr kumimoji="1" lang="en-US" altLang="ja-JP"/>
              <a:t>1:</a:t>
            </a:r>
            <a:r>
              <a:rPr kumimoji="1" lang="ja-JP" altLang="en-US"/>
              <a:t>人口地図の作成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BDAE131A-FD75-9748-B830-7AA708204584}"/>
              </a:ext>
            </a:extLst>
          </p:cNvPr>
          <p:cNvSpPr txBox="1"/>
          <p:nvPr/>
        </p:nvSpPr>
        <p:spPr>
          <a:xfrm>
            <a:off x="251520" y="1052736"/>
            <a:ext cx="80842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/>
              <a:t>どこにどれだけ人が住んでいるかを可視化したい</a:t>
            </a:r>
          </a:p>
        </p:txBody>
      </p:sp>
      <p:grpSp>
        <p:nvGrpSpPr>
          <p:cNvPr id="13" name="グループ化 12">
            <a:extLst>
              <a:ext uri="{FF2B5EF4-FFF2-40B4-BE49-F238E27FC236}">
                <a16:creationId xmlns:a16="http://schemas.microsoft.com/office/drawing/2014/main" id="{38DA564B-C949-2A4B-B97E-4E602090FFC6}"/>
              </a:ext>
            </a:extLst>
          </p:cNvPr>
          <p:cNvGrpSpPr/>
          <p:nvPr/>
        </p:nvGrpSpPr>
        <p:grpSpPr>
          <a:xfrm>
            <a:off x="2627784" y="1988840"/>
            <a:ext cx="3240360" cy="3240360"/>
            <a:chOff x="2555776" y="1628800"/>
            <a:chExt cx="2710160" cy="2710160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C6843ECA-1D89-9C44-B34D-0F3794A9E0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55776" y="1628800"/>
              <a:ext cx="2710160" cy="2710160"/>
            </a:xfrm>
            <a:prstGeom prst="rect">
              <a:avLst/>
            </a:prstGeom>
          </p:spPr>
        </p:pic>
        <p:sp>
          <p:nvSpPr>
            <p:cNvPr id="5" name="円/楕円 4">
              <a:extLst>
                <a:ext uri="{FF2B5EF4-FFF2-40B4-BE49-F238E27FC236}">
                  <a16:creationId xmlns:a16="http://schemas.microsoft.com/office/drawing/2014/main" id="{0B954E7C-3ACE-A847-87F5-08777709F636}"/>
                </a:ext>
              </a:extLst>
            </p:cNvPr>
            <p:cNvSpPr/>
            <p:nvPr/>
          </p:nvSpPr>
          <p:spPr>
            <a:xfrm>
              <a:off x="4355976" y="3212976"/>
              <a:ext cx="288032" cy="28803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" name="円/楕円 5">
              <a:extLst>
                <a:ext uri="{FF2B5EF4-FFF2-40B4-BE49-F238E27FC236}">
                  <a16:creationId xmlns:a16="http://schemas.microsoft.com/office/drawing/2014/main" id="{5FA0FDE8-0773-EB40-A5C1-B62DCC032CED}"/>
                </a:ext>
              </a:extLst>
            </p:cNvPr>
            <p:cNvSpPr/>
            <p:nvPr/>
          </p:nvSpPr>
          <p:spPr>
            <a:xfrm>
              <a:off x="3707904" y="3284984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" name="円/楕円 6">
              <a:extLst>
                <a:ext uri="{FF2B5EF4-FFF2-40B4-BE49-F238E27FC236}">
                  <a16:creationId xmlns:a16="http://schemas.microsoft.com/office/drawing/2014/main" id="{D4E26F04-3210-E645-A3D3-FDA13FEAF272}"/>
                </a:ext>
              </a:extLst>
            </p:cNvPr>
            <p:cNvSpPr/>
            <p:nvPr/>
          </p:nvSpPr>
          <p:spPr>
            <a:xfrm>
              <a:off x="4499992" y="2780928"/>
              <a:ext cx="144016" cy="14401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円/楕円 7">
              <a:extLst>
                <a:ext uri="{FF2B5EF4-FFF2-40B4-BE49-F238E27FC236}">
                  <a16:creationId xmlns:a16="http://schemas.microsoft.com/office/drawing/2014/main" id="{E1311C23-1798-874B-B90D-FF3E692C90CD}"/>
                </a:ext>
              </a:extLst>
            </p:cNvPr>
            <p:cNvSpPr/>
            <p:nvPr/>
          </p:nvSpPr>
          <p:spPr>
            <a:xfrm>
              <a:off x="4283968" y="2132856"/>
              <a:ext cx="144016" cy="14401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" name="円/楕円 8">
              <a:extLst>
                <a:ext uri="{FF2B5EF4-FFF2-40B4-BE49-F238E27FC236}">
                  <a16:creationId xmlns:a16="http://schemas.microsoft.com/office/drawing/2014/main" id="{36AE2572-60E4-F340-9215-9B2382E1D54E}"/>
                </a:ext>
              </a:extLst>
            </p:cNvPr>
            <p:cNvSpPr/>
            <p:nvPr/>
          </p:nvSpPr>
          <p:spPr>
            <a:xfrm>
              <a:off x="2915816" y="3501008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円/楕円 9">
              <a:extLst>
                <a:ext uri="{FF2B5EF4-FFF2-40B4-BE49-F238E27FC236}">
                  <a16:creationId xmlns:a16="http://schemas.microsoft.com/office/drawing/2014/main" id="{5F0EA96A-639D-7845-81A2-7EAABE2E427F}"/>
                </a:ext>
              </a:extLst>
            </p:cNvPr>
            <p:cNvSpPr/>
            <p:nvPr/>
          </p:nvSpPr>
          <p:spPr>
            <a:xfrm>
              <a:off x="4067944" y="3356992"/>
              <a:ext cx="144016" cy="14401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EFC6B063-20ED-064C-904F-679251A71221}"/>
              </a:ext>
            </a:extLst>
          </p:cNvPr>
          <p:cNvSpPr txBox="1"/>
          <p:nvPr/>
        </p:nvSpPr>
        <p:spPr>
          <a:xfrm>
            <a:off x="683568" y="5445224"/>
            <a:ext cx="736611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必要な情報の形は「経度</a:t>
            </a:r>
            <a:r>
              <a:rPr kumimoji="1" lang="en-US" altLang="ja-JP" sz="2800"/>
              <a:t>, </a:t>
            </a:r>
            <a:r>
              <a:rPr kumimoji="1" lang="ja-JP" altLang="en-US" sz="2800"/>
              <a:t>緯度</a:t>
            </a:r>
            <a:r>
              <a:rPr kumimoji="1" lang="en-US" altLang="ja-JP" sz="2800"/>
              <a:t>, </a:t>
            </a:r>
            <a:r>
              <a:rPr kumimoji="1" lang="ja-JP" altLang="en-US" sz="2800"/>
              <a:t>人口」</a:t>
            </a:r>
            <a:endParaRPr kumimoji="1" lang="en-US" altLang="ja-JP" sz="2800"/>
          </a:p>
          <a:p>
            <a:r>
              <a:rPr lang="ja-JP" altLang="en-US" sz="2800"/>
              <a:t>手に入るのは「人口データ」「位置データ」</a:t>
            </a:r>
            <a:endParaRPr kumimoji="1" lang="ja-JP" altLang="en-US" sz="2800"/>
          </a:p>
        </p:txBody>
      </p:sp>
    </p:spTree>
    <p:extLst>
      <p:ext uri="{BB962C8B-B14F-4D97-AF65-F5344CB8AC3E}">
        <p14:creationId xmlns:p14="http://schemas.microsoft.com/office/powerpoint/2010/main" val="14212680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32EA4844-7239-304E-AF3A-1FADA5CC337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課題</a:t>
            </a:r>
            <a:r>
              <a:rPr kumimoji="1" lang="en-US" altLang="ja-JP"/>
              <a:t>1</a:t>
            </a:r>
            <a:r>
              <a:rPr kumimoji="1" lang="ja-JP" altLang="en-US"/>
              <a:t>：人口地図の作成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98834FE2-4F0B-074C-AE9F-10ACC02C1DDA}"/>
              </a:ext>
            </a:extLst>
          </p:cNvPr>
          <p:cNvSpPr txBox="1"/>
          <p:nvPr/>
        </p:nvSpPr>
        <p:spPr>
          <a:xfrm>
            <a:off x="2915816" y="1052736"/>
            <a:ext cx="33618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我々が持っている情報</a:t>
            </a:r>
            <a:endParaRPr kumimoji="1" lang="en-US" altLang="ja-JP" sz="2400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4F1210C2-72C5-C643-B61F-9F2FD89EB4E6}"/>
              </a:ext>
            </a:extLst>
          </p:cNvPr>
          <p:cNvSpPr/>
          <p:nvPr/>
        </p:nvSpPr>
        <p:spPr>
          <a:xfrm>
            <a:off x="467544" y="2204864"/>
            <a:ext cx="3262432" cy="203132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/>
              <a:t>...</a:t>
            </a:r>
          </a:p>
          <a:p>
            <a:r>
              <a:rPr lang="en-US" altLang="ja-JP"/>
              <a:t>01100,</a:t>
            </a:r>
            <a:r>
              <a:rPr lang="ja-JP" altLang="en-US"/>
              <a:t>札幌市</a:t>
            </a:r>
            <a:r>
              <a:rPr lang="en-US" altLang="ja-JP"/>
              <a:t>,1884939</a:t>
            </a:r>
          </a:p>
          <a:p>
            <a:r>
              <a:rPr lang="en-US" altLang="ja-JP"/>
              <a:t>01101,</a:t>
            </a:r>
            <a:r>
              <a:rPr lang="ja-JP" altLang="en-US"/>
              <a:t>札幌市中央区</a:t>
            </a:r>
            <a:r>
              <a:rPr lang="en-US" altLang="ja-JP"/>
              <a:t>,206252</a:t>
            </a:r>
          </a:p>
          <a:p>
            <a:r>
              <a:rPr lang="en-US" altLang="ja-JP"/>
              <a:t>01102,</a:t>
            </a:r>
            <a:r>
              <a:rPr lang="ja-JP" altLang="en-US"/>
              <a:t>札幌市北区</a:t>
            </a:r>
            <a:r>
              <a:rPr lang="en-US" altLang="ja-JP"/>
              <a:t>,273577</a:t>
            </a:r>
          </a:p>
          <a:p>
            <a:r>
              <a:rPr lang="en-US" altLang="ja-JP"/>
              <a:t>01103,</a:t>
            </a:r>
            <a:r>
              <a:rPr lang="ja-JP" altLang="en-US"/>
              <a:t>札幌市東区</a:t>
            </a:r>
            <a:r>
              <a:rPr lang="en-US" altLang="ja-JP"/>
              <a:t>,252688</a:t>
            </a:r>
          </a:p>
          <a:p>
            <a:r>
              <a:rPr lang="en-US" altLang="ja-JP"/>
              <a:t>01104,</a:t>
            </a:r>
            <a:r>
              <a:rPr lang="ja-JP" altLang="en-US"/>
              <a:t>札幌市白石区</a:t>
            </a:r>
            <a:r>
              <a:rPr lang="en-US" altLang="ja-JP"/>
              <a:t>,203579</a:t>
            </a:r>
          </a:p>
          <a:p>
            <a:r>
              <a:rPr lang="en-US" altLang="ja-JP"/>
              <a:t>...</a:t>
            </a:r>
            <a:endParaRPr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6BFF7327-C2DB-4240-A0DC-2370D694C6EA}"/>
              </a:ext>
            </a:extLst>
          </p:cNvPr>
          <p:cNvSpPr/>
          <p:nvPr/>
        </p:nvSpPr>
        <p:spPr>
          <a:xfrm>
            <a:off x="589488" y="1722003"/>
            <a:ext cx="32624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dirty="0"/>
              <a:t>市区町村の人口データ</a:t>
            </a: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D3A52241-C4DF-E648-87BD-289E85D6C8B0}"/>
              </a:ext>
            </a:extLst>
          </p:cNvPr>
          <p:cNvSpPr/>
          <p:nvPr/>
        </p:nvSpPr>
        <p:spPr>
          <a:xfrm>
            <a:off x="4692337" y="1744792"/>
            <a:ext cx="32624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dirty="0"/>
              <a:t>市区町村の位置データ</a:t>
            </a:r>
            <a:endParaRPr lang="en-US" altLang="ja-JP" sz="2400" dirty="0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52CF3613-727A-2E41-A5E7-7B386AD0F1F5}"/>
              </a:ext>
            </a:extLst>
          </p:cNvPr>
          <p:cNvSpPr/>
          <p:nvPr/>
        </p:nvSpPr>
        <p:spPr>
          <a:xfrm>
            <a:off x="3851920" y="2204864"/>
            <a:ext cx="5076056" cy="203132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dirty="0"/>
              <a:t>...</a:t>
            </a:r>
          </a:p>
          <a:p>
            <a:r>
              <a:rPr lang="en-US" altLang="ja-JP" dirty="0"/>
              <a:t>01100,</a:t>
            </a:r>
            <a:r>
              <a:rPr lang="ja-JP" altLang="en-US" dirty="0"/>
              <a:t>札幌市役所</a:t>
            </a:r>
            <a:r>
              <a:rPr lang="en-US" altLang="ja-JP" dirty="0"/>
              <a:t>,43.06197200,141.35437400 01202,</a:t>
            </a:r>
            <a:r>
              <a:rPr lang="ja-JP" altLang="en-US" dirty="0"/>
              <a:t>函館市役所</a:t>
            </a:r>
            <a:r>
              <a:rPr lang="en-US" altLang="ja-JP" dirty="0"/>
              <a:t>,41.76871200,140.72910800 01203,</a:t>
            </a:r>
            <a:r>
              <a:rPr lang="ja-JP" altLang="en-US" dirty="0"/>
              <a:t>小樽市役所</a:t>
            </a:r>
            <a:r>
              <a:rPr lang="en-US" altLang="ja-JP" dirty="0"/>
              <a:t>,43.19075267,140.99460538 01204,</a:t>
            </a:r>
            <a:r>
              <a:rPr lang="ja-JP" altLang="en-US" dirty="0"/>
              <a:t>旭川市役所</a:t>
            </a:r>
            <a:r>
              <a:rPr lang="en-US" altLang="ja-JP" dirty="0"/>
              <a:t>,43.77079900,142.36479800 01205,</a:t>
            </a:r>
            <a:r>
              <a:rPr lang="ja-JP" altLang="en-US" dirty="0"/>
              <a:t>室蘭市役所</a:t>
            </a:r>
            <a:r>
              <a:rPr lang="en-US" altLang="ja-JP" dirty="0"/>
              <a:t>,42.31520400,140.97378400</a:t>
            </a:r>
          </a:p>
          <a:p>
            <a:r>
              <a:rPr lang="en-US" altLang="ja-JP" dirty="0"/>
              <a:t>...</a:t>
            </a:r>
            <a:endParaRPr lang="ja-JP" altLang="en-US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7B7B984-F110-FB4E-9867-54C05ADC598D}"/>
              </a:ext>
            </a:extLst>
          </p:cNvPr>
          <p:cNvSpPr txBox="1"/>
          <p:nvPr/>
        </p:nvSpPr>
        <p:spPr>
          <a:xfrm>
            <a:off x="3131840" y="4869160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我々が欲しい情報</a:t>
            </a:r>
            <a:endParaRPr kumimoji="1" lang="en-US" altLang="ja-JP" sz="2400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0710DF2D-81C1-BE42-96D9-0F452C643074}"/>
              </a:ext>
            </a:extLst>
          </p:cNvPr>
          <p:cNvSpPr/>
          <p:nvPr/>
        </p:nvSpPr>
        <p:spPr>
          <a:xfrm>
            <a:off x="2267744" y="5373216"/>
            <a:ext cx="4572000" cy="120032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>
            <a:spAutoFit/>
          </a:bodyPr>
          <a:lstStyle/>
          <a:p>
            <a:r>
              <a:rPr lang="en-US" altLang="ja-JP">
                <a:effectLst/>
                <a:latin typeface="Monaco" pitchFamily="2" charset="0"/>
              </a:rPr>
              <a:t>141.354374,43.061972,1884939</a:t>
            </a:r>
          </a:p>
          <a:p>
            <a:r>
              <a:rPr lang="en-US" altLang="ja-JP">
                <a:effectLst/>
                <a:latin typeface="Monaco" pitchFamily="2" charset="0"/>
              </a:rPr>
              <a:t>140.729108,41.768712,284910</a:t>
            </a:r>
          </a:p>
          <a:p>
            <a:r>
              <a:rPr lang="en-US" altLang="ja-JP">
                <a:effectLst/>
                <a:latin typeface="Monaco" pitchFamily="2" charset="0"/>
              </a:rPr>
              <a:t>140.994605,43.190752,135500</a:t>
            </a:r>
          </a:p>
          <a:p>
            <a:r>
              <a:rPr lang="en-US" altLang="ja-JP">
                <a:latin typeface="Monaco" pitchFamily="2" charset="0"/>
              </a:rPr>
              <a:t>...</a:t>
            </a:r>
            <a:endParaRPr lang="en-US" altLang="ja-JP">
              <a:effectLst/>
              <a:latin typeface="Monaco" pitchFamily="2" charset="0"/>
            </a:endParaRPr>
          </a:p>
        </p:txBody>
      </p:sp>
      <p:sp>
        <p:nvSpPr>
          <p:cNvPr id="10" name="下矢印 9">
            <a:extLst>
              <a:ext uri="{FF2B5EF4-FFF2-40B4-BE49-F238E27FC236}">
                <a16:creationId xmlns:a16="http://schemas.microsoft.com/office/drawing/2014/main" id="{78480A14-D3BA-8042-B71D-4497052DA582}"/>
              </a:ext>
            </a:extLst>
          </p:cNvPr>
          <p:cNvSpPr/>
          <p:nvPr/>
        </p:nvSpPr>
        <p:spPr>
          <a:xfrm rot="18900000">
            <a:off x="2999505" y="4363884"/>
            <a:ext cx="360040" cy="385841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下矢印 11">
            <a:extLst>
              <a:ext uri="{FF2B5EF4-FFF2-40B4-BE49-F238E27FC236}">
                <a16:creationId xmlns:a16="http://schemas.microsoft.com/office/drawing/2014/main" id="{EFB2351A-5FEF-AA45-A33E-BD45232B9A21}"/>
              </a:ext>
            </a:extLst>
          </p:cNvPr>
          <p:cNvSpPr/>
          <p:nvPr/>
        </p:nvSpPr>
        <p:spPr>
          <a:xfrm rot="2700000">
            <a:off x="5879824" y="4363884"/>
            <a:ext cx="360040" cy="385841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207590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CB86D233-4892-674C-99A6-EBE1504C4BE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課題</a:t>
            </a:r>
            <a:r>
              <a:rPr lang="en-US" altLang="ja-JP"/>
              <a:t>1</a:t>
            </a:r>
            <a:r>
              <a:rPr lang="ja-JP" altLang="en-US"/>
              <a:t>：人口地図の作成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EE670583-91FA-094D-89A4-397C6E78BE0F}"/>
              </a:ext>
            </a:extLst>
          </p:cNvPr>
          <p:cNvSpPr/>
          <p:nvPr/>
        </p:nvSpPr>
        <p:spPr>
          <a:xfrm>
            <a:off x="467544" y="1916832"/>
            <a:ext cx="3168352" cy="203132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/>
              <a:t>...</a:t>
            </a:r>
          </a:p>
          <a:p>
            <a:r>
              <a:rPr lang="en-US" altLang="ja-JP"/>
              <a:t>01100,</a:t>
            </a:r>
            <a:r>
              <a:rPr lang="ja-JP" altLang="en-US"/>
              <a:t>札幌市</a:t>
            </a:r>
            <a:r>
              <a:rPr lang="en-US" altLang="ja-JP"/>
              <a:t>,1884939</a:t>
            </a:r>
          </a:p>
          <a:p>
            <a:r>
              <a:rPr lang="en-US" altLang="ja-JP"/>
              <a:t>01101,</a:t>
            </a:r>
            <a:r>
              <a:rPr lang="ja-JP" altLang="en-US"/>
              <a:t>札幌市中央区</a:t>
            </a:r>
            <a:r>
              <a:rPr lang="en-US" altLang="ja-JP"/>
              <a:t>,206252</a:t>
            </a:r>
          </a:p>
          <a:p>
            <a:r>
              <a:rPr lang="en-US" altLang="ja-JP"/>
              <a:t>01102,</a:t>
            </a:r>
            <a:r>
              <a:rPr lang="ja-JP" altLang="en-US"/>
              <a:t>札幌市北区</a:t>
            </a:r>
            <a:r>
              <a:rPr lang="en-US" altLang="ja-JP"/>
              <a:t>,273577</a:t>
            </a:r>
          </a:p>
          <a:p>
            <a:r>
              <a:rPr lang="en-US" altLang="ja-JP"/>
              <a:t>01103,</a:t>
            </a:r>
            <a:r>
              <a:rPr lang="ja-JP" altLang="en-US"/>
              <a:t>札幌市東区</a:t>
            </a:r>
            <a:r>
              <a:rPr lang="en-US" altLang="ja-JP"/>
              <a:t>,252688</a:t>
            </a:r>
          </a:p>
          <a:p>
            <a:r>
              <a:rPr lang="en-US" altLang="ja-JP"/>
              <a:t>01104,</a:t>
            </a:r>
            <a:r>
              <a:rPr lang="ja-JP" altLang="en-US"/>
              <a:t>札幌市白石区</a:t>
            </a:r>
            <a:r>
              <a:rPr lang="en-US" altLang="ja-JP"/>
              <a:t>,203579</a:t>
            </a:r>
          </a:p>
          <a:p>
            <a:r>
              <a:rPr lang="en-US" altLang="ja-JP"/>
              <a:t>...</a:t>
            </a:r>
            <a:endParaRPr lang="ja-JP" altLang="en-US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C83E0B82-2530-A343-B621-5A1D92BB7CD0}"/>
              </a:ext>
            </a:extLst>
          </p:cNvPr>
          <p:cNvSpPr/>
          <p:nvPr/>
        </p:nvSpPr>
        <p:spPr>
          <a:xfrm>
            <a:off x="3851920" y="1916832"/>
            <a:ext cx="5076056" cy="203132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dirty="0"/>
              <a:t>...</a:t>
            </a:r>
          </a:p>
          <a:p>
            <a:r>
              <a:rPr lang="en-US" altLang="ja-JP" dirty="0"/>
              <a:t>01100,</a:t>
            </a:r>
            <a:r>
              <a:rPr lang="ja-JP" altLang="en-US" dirty="0"/>
              <a:t>札幌市役所</a:t>
            </a:r>
            <a:r>
              <a:rPr lang="en-US" altLang="ja-JP" dirty="0"/>
              <a:t>,43.06197200,141.35437400 01202,</a:t>
            </a:r>
            <a:r>
              <a:rPr lang="ja-JP" altLang="en-US" dirty="0"/>
              <a:t>函館市役所</a:t>
            </a:r>
            <a:r>
              <a:rPr lang="en-US" altLang="ja-JP" dirty="0"/>
              <a:t>,41.76871200,140.72910800 01203,</a:t>
            </a:r>
            <a:r>
              <a:rPr lang="ja-JP" altLang="en-US" dirty="0"/>
              <a:t>小樽市役所</a:t>
            </a:r>
            <a:r>
              <a:rPr lang="en-US" altLang="ja-JP" dirty="0"/>
              <a:t>,43.19075267,140.99460538 01204,</a:t>
            </a:r>
            <a:r>
              <a:rPr lang="ja-JP" altLang="en-US" dirty="0"/>
              <a:t>旭川市役所</a:t>
            </a:r>
            <a:r>
              <a:rPr lang="en-US" altLang="ja-JP" dirty="0"/>
              <a:t>,43.77079900,142.36479800 01205,</a:t>
            </a:r>
            <a:r>
              <a:rPr lang="ja-JP" altLang="en-US" dirty="0"/>
              <a:t>室蘭市役所</a:t>
            </a:r>
            <a:r>
              <a:rPr lang="en-US" altLang="ja-JP" dirty="0"/>
              <a:t>,42.31520400,140.97378400</a:t>
            </a:r>
          </a:p>
          <a:p>
            <a:r>
              <a:rPr lang="en-US" altLang="ja-JP" dirty="0"/>
              <a:t>...</a:t>
            </a:r>
            <a:endParaRPr lang="ja-JP" altLang="en-US" dirty="0"/>
          </a:p>
        </p:txBody>
      </p:sp>
      <p:sp>
        <p:nvSpPr>
          <p:cNvPr id="5" name="角丸四角形 4">
            <a:extLst>
              <a:ext uri="{FF2B5EF4-FFF2-40B4-BE49-F238E27FC236}">
                <a16:creationId xmlns:a16="http://schemas.microsoft.com/office/drawing/2014/main" id="{B06E165B-A058-4443-8722-BFCF37ADB8AF}"/>
              </a:ext>
            </a:extLst>
          </p:cNvPr>
          <p:cNvSpPr/>
          <p:nvPr/>
        </p:nvSpPr>
        <p:spPr>
          <a:xfrm>
            <a:off x="539552" y="2204864"/>
            <a:ext cx="576064" cy="288032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角丸四角形 5">
            <a:extLst>
              <a:ext uri="{FF2B5EF4-FFF2-40B4-BE49-F238E27FC236}">
                <a16:creationId xmlns:a16="http://schemas.microsoft.com/office/drawing/2014/main" id="{C01DD28C-5317-5E40-8BF9-C927681725E7}"/>
              </a:ext>
            </a:extLst>
          </p:cNvPr>
          <p:cNvSpPr/>
          <p:nvPr/>
        </p:nvSpPr>
        <p:spPr>
          <a:xfrm>
            <a:off x="3883282" y="2211214"/>
            <a:ext cx="688717" cy="281681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8" name="カギ線コネクタ 7">
            <a:extLst>
              <a:ext uri="{FF2B5EF4-FFF2-40B4-BE49-F238E27FC236}">
                <a16:creationId xmlns:a16="http://schemas.microsoft.com/office/drawing/2014/main" id="{8968B5A1-73E3-7448-B604-658DB9D47818}"/>
              </a:ext>
            </a:extLst>
          </p:cNvPr>
          <p:cNvCxnSpPr>
            <a:cxnSpLocks/>
            <a:stCxn id="5" idx="0"/>
            <a:endCxn id="6" idx="0"/>
          </p:cNvCxnSpPr>
          <p:nvPr/>
        </p:nvCxnSpPr>
        <p:spPr>
          <a:xfrm rot="16200000" flipH="1">
            <a:off x="2524437" y="508011"/>
            <a:ext cx="6350" cy="3400057"/>
          </a:xfrm>
          <a:prstGeom prst="bentConnector3">
            <a:avLst>
              <a:gd name="adj1" fmla="val -8969496"/>
            </a:avLst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35CDF11E-3CE4-A642-AF13-8B23FCC4B595}"/>
              </a:ext>
            </a:extLst>
          </p:cNvPr>
          <p:cNvSpPr txBox="1"/>
          <p:nvPr/>
        </p:nvSpPr>
        <p:spPr>
          <a:xfrm>
            <a:off x="1547664" y="1196752"/>
            <a:ext cx="26965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都市コード</a:t>
            </a:r>
            <a:r>
              <a:rPr kumimoji="1" lang="en-US" altLang="ja-JP"/>
              <a:t>(CITY CODE)</a:t>
            </a:r>
            <a:endParaRPr kumimoji="1" lang="ja-JP" altLang="en-US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0A7EB88B-4BBC-4647-9141-133FB2439921}"/>
              </a:ext>
            </a:extLst>
          </p:cNvPr>
          <p:cNvSpPr txBox="1"/>
          <p:nvPr/>
        </p:nvSpPr>
        <p:spPr>
          <a:xfrm>
            <a:off x="971600" y="4149080"/>
            <a:ext cx="68531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/>
              <a:t>二つのデータには「都市コード」という共通の項目がある</a:t>
            </a: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E6D626DB-303C-1544-907F-7312E0FFAC6D}"/>
              </a:ext>
            </a:extLst>
          </p:cNvPr>
          <p:cNvSpPr txBox="1"/>
          <p:nvPr/>
        </p:nvSpPr>
        <p:spPr>
          <a:xfrm>
            <a:off x="539552" y="5013176"/>
            <a:ext cx="726352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方針：</a:t>
            </a:r>
            <a:endParaRPr kumimoji="1" lang="en-US" altLang="ja-JP" sz="2400"/>
          </a:p>
          <a:p>
            <a:r>
              <a:rPr kumimoji="1" lang="ja-JP" altLang="en-US" sz="2400"/>
              <a:t>・都市コードと人口の対応表を作る</a:t>
            </a:r>
            <a:endParaRPr kumimoji="1" lang="en-US" altLang="ja-JP" sz="2400"/>
          </a:p>
          <a:p>
            <a:r>
              <a:rPr lang="ja-JP" altLang="en-US" sz="2400"/>
              <a:t>・対応表を見ながら座標と人口を対にして出力する</a:t>
            </a:r>
            <a:endParaRPr kumimoji="1" lang="ja-JP" altLang="en-US" sz="2400"/>
          </a:p>
        </p:txBody>
      </p:sp>
    </p:spTree>
    <p:extLst>
      <p:ext uri="{BB962C8B-B14F-4D97-AF65-F5344CB8AC3E}">
        <p14:creationId xmlns:p14="http://schemas.microsoft.com/office/powerpoint/2010/main" val="35573320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D370607C-A0F7-1447-A516-2FF1A602086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課題</a:t>
            </a:r>
            <a:r>
              <a:rPr lang="en-US" altLang="ja-JP"/>
              <a:t>1</a:t>
            </a:r>
            <a:r>
              <a:rPr lang="ja-JP" altLang="en-US"/>
              <a:t>：人口地図の作成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537A41DF-44B3-274C-89B5-B617340B7445}"/>
              </a:ext>
            </a:extLst>
          </p:cNvPr>
          <p:cNvSpPr/>
          <p:nvPr/>
        </p:nvSpPr>
        <p:spPr>
          <a:xfrm>
            <a:off x="971600" y="1124744"/>
            <a:ext cx="7416824" cy="163121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sz="2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d_pop = {}</a:t>
            </a:r>
          </a:p>
          <a:p>
            <a:r>
              <a:rPr lang="en" altLang="ja-JP" sz="2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with</a:t>
            </a:r>
            <a:r>
              <a:rPr lang="en" altLang="ja-JP" sz="2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</a:t>
            </a:r>
            <a:r>
              <a:rPr lang="en" altLang="ja-JP" sz="2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open</a:t>
            </a:r>
            <a:r>
              <a:rPr lang="en" altLang="ja-JP" sz="2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ja-JP" sz="20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"population.csv"</a:t>
            </a:r>
            <a:r>
              <a:rPr lang="en" altLang="ja-JP" sz="2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 </a:t>
            </a:r>
            <a:r>
              <a:rPr lang="en" altLang="ja-JP" sz="2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as</a:t>
            </a:r>
            <a:r>
              <a:rPr lang="en" altLang="ja-JP" sz="2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f:</a:t>
            </a:r>
          </a:p>
          <a:p>
            <a:r>
              <a:rPr lang="en" altLang="ja-JP" sz="2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   </a:t>
            </a:r>
            <a:r>
              <a:rPr lang="en" altLang="ja-JP" sz="2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for</a:t>
            </a:r>
            <a:r>
              <a:rPr lang="en" altLang="ja-JP" sz="2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line </a:t>
            </a:r>
            <a:r>
              <a:rPr lang="en" altLang="ja-JP" sz="20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</a:t>
            </a:r>
            <a:r>
              <a:rPr lang="en" altLang="ja-JP" sz="2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f:</a:t>
            </a:r>
          </a:p>
          <a:p>
            <a:r>
              <a:rPr lang="en" altLang="ja-JP" sz="2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       code, _, pop = line.split(</a:t>
            </a:r>
            <a:r>
              <a:rPr lang="en" altLang="ja-JP" sz="20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","</a:t>
            </a:r>
            <a:r>
              <a:rPr lang="en" altLang="ja-JP" sz="2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" altLang="ja-JP" sz="2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       d_pop[</a:t>
            </a:r>
            <a:r>
              <a:rPr lang="en" altLang="ja-JP" sz="20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" altLang="ja-JP" sz="2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(code)] = </a:t>
            </a:r>
            <a:r>
              <a:rPr lang="en" altLang="ja-JP" sz="20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" altLang="ja-JP" sz="2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(pop)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874CF969-62D6-6346-B0AE-7EDCA39D4895}"/>
              </a:ext>
            </a:extLst>
          </p:cNvPr>
          <p:cNvSpPr/>
          <p:nvPr/>
        </p:nvSpPr>
        <p:spPr>
          <a:xfrm>
            <a:off x="395536" y="2996952"/>
            <a:ext cx="3600400" cy="203132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/>
              <a:t>...</a:t>
            </a:r>
          </a:p>
          <a:p>
            <a:r>
              <a:rPr lang="en-US" altLang="ja-JP"/>
              <a:t>01100,</a:t>
            </a:r>
            <a:r>
              <a:rPr lang="ja-JP" altLang="en-US"/>
              <a:t>札幌市</a:t>
            </a:r>
            <a:r>
              <a:rPr lang="en-US" altLang="ja-JP"/>
              <a:t>,1884939</a:t>
            </a:r>
          </a:p>
          <a:p>
            <a:r>
              <a:rPr lang="en-US" altLang="ja-JP"/>
              <a:t>01101,</a:t>
            </a:r>
            <a:r>
              <a:rPr lang="ja-JP" altLang="en-US"/>
              <a:t>札幌市中央区</a:t>
            </a:r>
            <a:r>
              <a:rPr lang="en-US" altLang="ja-JP"/>
              <a:t>,206252</a:t>
            </a:r>
          </a:p>
          <a:p>
            <a:r>
              <a:rPr lang="en-US" altLang="ja-JP"/>
              <a:t>01102,</a:t>
            </a:r>
            <a:r>
              <a:rPr lang="ja-JP" altLang="en-US"/>
              <a:t>札幌市北区</a:t>
            </a:r>
            <a:r>
              <a:rPr lang="en-US" altLang="ja-JP"/>
              <a:t>,273577</a:t>
            </a:r>
          </a:p>
          <a:p>
            <a:r>
              <a:rPr lang="en-US" altLang="ja-JP"/>
              <a:t>01103,</a:t>
            </a:r>
            <a:r>
              <a:rPr lang="ja-JP" altLang="en-US"/>
              <a:t>札幌市東区</a:t>
            </a:r>
            <a:r>
              <a:rPr lang="en-US" altLang="ja-JP"/>
              <a:t>,252688</a:t>
            </a:r>
          </a:p>
          <a:p>
            <a:r>
              <a:rPr lang="en-US" altLang="ja-JP"/>
              <a:t>01104,</a:t>
            </a:r>
            <a:r>
              <a:rPr lang="ja-JP" altLang="en-US"/>
              <a:t>札幌市白石区</a:t>
            </a:r>
            <a:r>
              <a:rPr lang="en-US" altLang="ja-JP"/>
              <a:t>,203579</a:t>
            </a:r>
          </a:p>
          <a:p>
            <a:r>
              <a:rPr lang="en-US" altLang="ja-JP"/>
              <a:t>...</a:t>
            </a:r>
            <a:endParaRPr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826FA328-EB4D-1F49-A2F2-FD4716309111}"/>
              </a:ext>
            </a:extLst>
          </p:cNvPr>
          <p:cNvSpPr/>
          <p:nvPr/>
        </p:nvSpPr>
        <p:spPr>
          <a:xfrm>
            <a:off x="5292080" y="3212976"/>
            <a:ext cx="28745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/>
              <a:t>"01102,</a:t>
            </a:r>
            <a:r>
              <a:rPr lang="ja-JP" altLang="en-US"/>
              <a:t>札幌市北区</a:t>
            </a:r>
            <a:r>
              <a:rPr lang="en-US" altLang="ja-JP"/>
              <a:t>,273577"</a:t>
            </a:r>
          </a:p>
        </p:txBody>
      </p:sp>
      <p:sp>
        <p:nvSpPr>
          <p:cNvPr id="6" name="角丸四角形 5">
            <a:extLst>
              <a:ext uri="{FF2B5EF4-FFF2-40B4-BE49-F238E27FC236}">
                <a16:creationId xmlns:a16="http://schemas.microsoft.com/office/drawing/2014/main" id="{11763923-D317-9744-AE30-AEB2C0473B64}"/>
              </a:ext>
            </a:extLst>
          </p:cNvPr>
          <p:cNvSpPr/>
          <p:nvPr/>
        </p:nvSpPr>
        <p:spPr>
          <a:xfrm>
            <a:off x="467544" y="3284984"/>
            <a:ext cx="2664296" cy="288032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7" name="直線矢印コネクタ 6">
            <a:extLst>
              <a:ext uri="{FF2B5EF4-FFF2-40B4-BE49-F238E27FC236}">
                <a16:creationId xmlns:a16="http://schemas.microsoft.com/office/drawing/2014/main" id="{AD28805E-4632-054A-904C-6E901ACDB467}"/>
              </a:ext>
            </a:extLst>
          </p:cNvPr>
          <p:cNvCxnSpPr>
            <a:cxnSpLocks/>
          </p:cNvCxnSpPr>
          <p:nvPr/>
        </p:nvCxnSpPr>
        <p:spPr>
          <a:xfrm>
            <a:off x="3131840" y="3429000"/>
            <a:ext cx="2016224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795DB9F8-8BCC-3C48-9813-5B56115888A7}"/>
              </a:ext>
            </a:extLst>
          </p:cNvPr>
          <p:cNvSpPr txBox="1"/>
          <p:nvPr/>
        </p:nvSpPr>
        <p:spPr>
          <a:xfrm>
            <a:off x="4067944" y="2924944"/>
            <a:ext cx="7665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>
                <a:solidFill>
                  <a:srgbClr val="011893"/>
                </a:solidFill>
              </a:rPr>
              <a:t>line</a:t>
            </a:r>
            <a:endParaRPr kumimoji="1" lang="ja-JP" altLang="en-US" sz="3200">
              <a:solidFill>
                <a:srgbClr val="011893"/>
              </a:solidFill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15EBA336-DB12-5B40-BDA9-926D777A91E0}"/>
              </a:ext>
            </a:extLst>
          </p:cNvPr>
          <p:cNvSpPr/>
          <p:nvPr/>
        </p:nvSpPr>
        <p:spPr>
          <a:xfrm>
            <a:off x="5292080" y="4149080"/>
            <a:ext cx="33554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/>
              <a:t>["01102","</a:t>
            </a:r>
            <a:r>
              <a:rPr lang="ja-JP" altLang="en-US"/>
              <a:t>札幌市北区</a:t>
            </a:r>
            <a:r>
              <a:rPr lang="en-US" altLang="ja-JP"/>
              <a:t>","273577"]</a:t>
            </a:r>
          </a:p>
        </p:txBody>
      </p:sp>
      <p:cxnSp>
        <p:nvCxnSpPr>
          <p:cNvPr id="14" name="直線矢印コネクタ 13">
            <a:extLst>
              <a:ext uri="{FF2B5EF4-FFF2-40B4-BE49-F238E27FC236}">
                <a16:creationId xmlns:a16="http://schemas.microsoft.com/office/drawing/2014/main" id="{9C45C50E-1360-6F4A-A663-0CF6A96B90B5}"/>
              </a:ext>
            </a:extLst>
          </p:cNvPr>
          <p:cNvCxnSpPr>
            <a:cxnSpLocks/>
          </p:cNvCxnSpPr>
          <p:nvPr/>
        </p:nvCxnSpPr>
        <p:spPr>
          <a:xfrm>
            <a:off x="6732240" y="3573016"/>
            <a:ext cx="0" cy="566772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D9F7A564-17D3-C944-89E6-4A973592D03B}"/>
              </a:ext>
            </a:extLst>
          </p:cNvPr>
          <p:cNvSpPr txBox="1"/>
          <p:nvPr/>
        </p:nvSpPr>
        <p:spPr>
          <a:xfrm>
            <a:off x="6876256" y="3501008"/>
            <a:ext cx="8643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>
                <a:solidFill>
                  <a:srgbClr val="011893"/>
                </a:solidFill>
              </a:rPr>
              <a:t>split</a:t>
            </a:r>
            <a:endParaRPr kumimoji="1" lang="ja-JP" altLang="en-US" sz="3200">
              <a:solidFill>
                <a:srgbClr val="011893"/>
              </a:solidFill>
            </a:endParaRPr>
          </a:p>
        </p:txBody>
      </p:sp>
      <p:cxnSp>
        <p:nvCxnSpPr>
          <p:cNvPr id="17" name="直線矢印コネクタ 16">
            <a:extLst>
              <a:ext uri="{FF2B5EF4-FFF2-40B4-BE49-F238E27FC236}">
                <a16:creationId xmlns:a16="http://schemas.microsoft.com/office/drawing/2014/main" id="{90A2F1B6-587E-DE4F-B402-F2FCA715C07B}"/>
              </a:ext>
            </a:extLst>
          </p:cNvPr>
          <p:cNvCxnSpPr>
            <a:cxnSpLocks/>
          </p:cNvCxnSpPr>
          <p:nvPr/>
        </p:nvCxnSpPr>
        <p:spPr>
          <a:xfrm>
            <a:off x="7596336" y="4581128"/>
            <a:ext cx="0" cy="36004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矢印コネクタ 18">
            <a:extLst>
              <a:ext uri="{FF2B5EF4-FFF2-40B4-BE49-F238E27FC236}">
                <a16:creationId xmlns:a16="http://schemas.microsoft.com/office/drawing/2014/main" id="{27CC80E8-9184-FB42-B74A-BC0DB9FCD1EE}"/>
              </a:ext>
            </a:extLst>
          </p:cNvPr>
          <p:cNvCxnSpPr>
            <a:cxnSpLocks/>
          </p:cNvCxnSpPr>
          <p:nvPr/>
        </p:nvCxnSpPr>
        <p:spPr>
          <a:xfrm>
            <a:off x="5724128" y="4581128"/>
            <a:ext cx="0" cy="36004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E440FA73-3D37-ED4F-8E0E-509FC8AF9528}"/>
              </a:ext>
            </a:extLst>
          </p:cNvPr>
          <p:cNvSpPr txBox="1"/>
          <p:nvPr/>
        </p:nvSpPr>
        <p:spPr>
          <a:xfrm>
            <a:off x="7380312" y="5013176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pop</a:t>
            </a:r>
            <a:endParaRPr kumimoji="1" lang="ja-JP" altLang="en-US"/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FA9F6FF8-27A0-B147-979E-5216E9F92ACE}"/>
              </a:ext>
            </a:extLst>
          </p:cNvPr>
          <p:cNvSpPr txBox="1"/>
          <p:nvPr/>
        </p:nvSpPr>
        <p:spPr>
          <a:xfrm>
            <a:off x="5436096" y="5013176"/>
            <a:ext cx="639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code</a:t>
            </a:r>
            <a:endParaRPr kumimoji="1" lang="ja-JP" altLang="en-US"/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61FA85B7-7978-F042-B82D-B8C952854ECB}"/>
              </a:ext>
            </a:extLst>
          </p:cNvPr>
          <p:cNvSpPr txBox="1"/>
          <p:nvPr/>
        </p:nvSpPr>
        <p:spPr>
          <a:xfrm>
            <a:off x="611560" y="6309320"/>
            <a:ext cx="72619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行毎に</a:t>
            </a:r>
            <a:r>
              <a:rPr kumimoji="1" lang="en-US" altLang="ja-JP"/>
              <a:t>split</a:t>
            </a:r>
            <a:r>
              <a:rPr kumimoji="1" lang="ja-JP" altLang="en-US"/>
              <a:t>でバラして、都市コードと人口を取得して辞書に突っ込む</a:t>
            </a: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5F53EC02-F5DA-B542-89ED-5F86AE5ACC45}"/>
              </a:ext>
            </a:extLst>
          </p:cNvPr>
          <p:cNvSpPr txBox="1"/>
          <p:nvPr/>
        </p:nvSpPr>
        <p:spPr>
          <a:xfrm>
            <a:off x="5724128" y="5733256"/>
            <a:ext cx="2015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d_pop[code] = pop</a:t>
            </a:r>
            <a:endParaRPr kumimoji="1" lang="ja-JP" altLang="en-US"/>
          </a:p>
        </p:txBody>
      </p:sp>
      <p:sp>
        <p:nvSpPr>
          <p:cNvPr id="24" name="下矢印 23">
            <a:extLst>
              <a:ext uri="{FF2B5EF4-FFF2-40B4-BE49-F238E27FC236}">
                <a16:creationId xmlns:a16="http://schemas.microsoft.com/office/drawing/2014/main" id="{F3FABB66-372F-1641-A95B-2655507CB192}"/>
              </a:ext>
            </a:extLst>
          </p:cNvPr>
          <p:cNvSpPr/>
          <p:nvPr/>
        </p:nvSpPr>
        <p:spPr>
          <a:xfrm>
            <a:off x="6516216" y="5373216"/>
            <a:ext cx="360040" cy="360040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D78EFD4E-D0EA-F540-9AFC-ED6C00CB8001}"/>
              </a:ext>
            </a:extLst>
          </p:cNvPr>
          <p:cNvSpPr txBox="1"/>
          <p:nvPr/>
        </p:nvSpPr>
        <p:spPr>
          <a:xfrm>
            <a:off x="6444208" y="4437112"/>
            <a:ext cx="6158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>
                <a:solidFill>
                  <a:srgbClr val="011893"/>
                </a:solidFill>
              </a:rPr>
              <a:t>int</a:t>
            </a:r>
            <a:endParaRPr kumimoji="1" lang="ja-JP" altLang="en-US" sz="3200">
              <a:solidFill>
                <a:srgbClr val="011893"/>
              </a:solidFill>
            </a:endParaRPr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C470EEBF-7142-DD42-810A-CBED9D35156C}"/>
              </a:ext>
            </a:extLst>
          </p:cNvPr>
          <p:cNvSpPr/>
          <p:nvPr/>
        </p:nvSpPr>
        <p:spPr>
          <a:xfrm>
            <a:off x="683568" y="5085184"/>
            <a:ext cx="32624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/>
              <a:t>市区町村の人口データ</a:t>
            </a:r>
          </a:p>
        </p:txBody>
      </p:sp>
    </p:spTree>
    <p:extLst>
      <p:ext uri="{BB962C8B-B14F-4D97-AF65-F5344CB8AC3E}">
        <p14:creationId xmlns:p14="http://schemas.microsoft.com/office/powerpoint/2010/main" val="12894490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C7C504F0-29F0-1745-AA77-4C122158B0E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課題</a:t>
            </a:r>
            <a:r>
              <a:rPr lang="en-US" altLang="ja-JP"/>
              <a:t>1</a:t>
            </a:r>
            <a:r>
              <a:rPr lang="ja-JP" altLang="en-US"/>
              <a:t>：人口地図の作成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68E1DFC5-4FA2-2849-923C-F321447FDF28}"/>
              </a:ext>
            </a:extLst>
          </p:cNvPr>
          <p:cNvSpPr/>
          <p:nvPr/>
        </p:nvSpPr>
        <p:spPr>
          <a:xfrm>
            <a:off x="1979712" y="1124744"/>
            <a:ext cx="5258724" cy="203132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/>
              <a:t>...</a:t>
            </a:r>
          </a:p>
          <a:p>
            <a:r>
              <a:rPr lang="en-US" altLang="ja-JP"/>
              <a:t>01100,</a:t>
            </a:r>
            <a:r>
              <a:rPr lang="ja-JP" altLang="en-US"/>
              <a:t>札幌市役所</a:t>
            </a:r>
            <a:r>
              <a:rPr lang="en-US" altLang="ja-JP"/>
              <a:t>,43.06197200,141.35437400 01202,</a:t>
            </a:r>
            <a:r>
              <a:rPr lang="ja-JP" altLang="en-US"/>
              <a:t>函館市役所</a:t>
            </a:r>
            <a:r>
              <a:rPr lang="en-US" altLang="ja-JP"/>
              <a:t>,41.76871200,140.72910800 01203,</a:t>
            </a:r>
            <a:r>
              <a:rPr lang="ja-JP" altLang="en-US"/>
              <a:t>小樽市役所</a:t>
            </a:r>
            <a:r>
              <a:rPr lang="en-US" altLang="ja-JP"/>
              <a:t>,43.19075267,140.99460538 01204,</a:t>
            </a:r>
            <a:r>
              <a:rPr lang="ja-JP" altLang="en-US"/>
              <a:t>旭川市役所</a:t>
            </a:r>
            <a:r>
              <a:rPr lang="en-US" altLang="ja-JP"/>
              <a:t>,43.77079900,142.36479800 01205,</a:t>
            </a:r>
            <a:r>
              <a:rPr lang="ja-JP" altLang="en-US"/>
              <a:t>室蘭市役所</a:t>
            </a:r>
            <a:r>
              <a:rPr lang="en-US" altLang="ja-JP"/>
              <a:t>,42.31520400,140.97378400</a:t>
            </a:r>
          </a:p>
          <a:p>
            <a:r>
              <a:rPr lang="en-US" altLang="ja-JP"/>
              <a:t>...</a:t>
            </a:r>
            <a:endParaRPr lang="ja-JP" altLang="en-US"/>
          </a:p>
        </p:txBody>
      </p:sp>
      <p:sp>
        <p:nvSpPr>
          <p:cNvPr id="4" name="角丸四角形 3">
            <a:extLst>
              <a:ext uri="{FF2B5EF4-FFF2-40B4-BE49-F238E27FC236}">
                <a16:creationId xmlns:a16="http://schemas.microsoft.com/office/drawing/2014/main" id="{AD2E458E-C219-074E-9DEF-E94351A0C6F1}"/>
              </a:ext>
            </a:extLst>
          </p:cNvPr>
          <p:cNvSpPr/>
          <p:nvPr/>
        </p:nvSpPr>
        <p:spPr>
          <a:xfrm>
            <a:off x="1979712" y="1412776"/>
            <a:ext cx="4896544" cy="288032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54130F81-F6A4-0F47-AC1A-2A8573E64FAA}"/>
              </a:ext>
            </a:extLst>
          </p:cNvPr>
          <p:cNvSpPr/>
          <p:nvPr/>
        </p:nvSpPr>
        <p:spPr>
          <a:xfrm>
            <a:off x="1835696" y="3429000"/>
            <a:ext cx="48237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/>
              <a:t>"01100,</a:t>
            </a:r>
            <a:r>
              <a:rPr lang="ja-JP" altLang="en-US"/>
              <a:t>札幌市役所</a:t>
            </a:r>
            <a:r>
              <a:rPr lang="en-US" altLang="ja-JP"/>
              <a:t>,43.06197200,141.35437400" </a:t>
            </a:r>
            <a:endParaRPr lang="ja-JP" altLang="en-US"/>
          </a:p>
        </p:txBody>
      </p:sp>
      <p:cxnSp>
        <p:nvCxnSpPr>
          <p:cNvPr id="13" name="カギ線コネクタ 12">
            <a:extLst>
              <a:ext uri="{FF2B5EF4-FFF2-40B4-BE49-F238E27FC236}">
                <a16:creationId xmlns:a16="http://schemas.microsoft.com/office/drawing/2014/main" id="{714BBCB4-9028-5B47-BBD4-6EE2DA003C56}"/>
              </a:ext>
            </a:extLst>
          </p:cNvPr>
          <p:cNvCxnSpPr>
            <a:cxnSpLocks/>
            <a:stCxn id="4" idx="1"/>
            <a:endCxn id="11" idx="1"/>
          </p:cNvCxnSpPr>
          <p:nvPr/>
        </p:nvCxnSpPr>
        <p:spPr>
          <a:xfrm rot="10800000" flipV="1">
            <a:off x="1835696" y="1556792"/>
            <a:ext cx="144016" cy="2056874"/>
          </a:xfrm>
          <a:prstGeom prst="bentConnector3">
            <a:avLst>
              <a:gd name="adj1" fmla="val 258732"/>
            </a:avLst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35EA73A2-4574-FB49-9967-11F1A166EF9D}"/>
              </a:ext>
            </a:extLst>
          </p:cNvPr>
          <p:cNvSpPr txBox="1"/>
          <p:nvPr/>
        </p:nvSpPr>
        <p:spPr>
          <a:xfrm>
            <a:off x="827584" y="2492896"/>
            <a:ext cx="7665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>
                <a:solidFill>
                  <a:srgbClr val="011893"/>
                </a:solidFill>
              </a:rPr>
              <a:t>line</a:t>
            </a:r>
            <a:endParaRPr kumimoji="1" lang="ja-JP" altLang="en-US" sz="3200">
              <a:solidFill>
                <a:srgbClr val="011893"/>
              </a:solidFill>
            </a:endParaRP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FB5FEB9E-D15A-9347-AAF0-FB5724C45402}"/>
              </a:ext>
            </a:extLst>
          </p:cNvPr>
          <p:cNvSpPr/>
          <p:nvPr/>
        </p:nvSpPr>
        <p:spPr>
          <a:xfrm>
            <a:off x="1619672" y="4437112"/>
            <a:ext cx="54040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/>
              <a:t>["01100","</a:t>
            </a:r>
            <a:r>
              <a:rPr lang="ja-JP" altLang="en-US"/>
              <a:t>札幌市役所</a:t>
            </a:r>
            <a:r>
              <a:rPr lang="en-US" altLang="ja-JP"/>
              <a:t>","43.06197200","141.35437400"]</a:t>
            </a:r>
            <a:endParaRPr lang="ja-JP" altLang="en-US"/>
          </a:p>
        </p:txBody>
      </p:sp>
      <p:cxnSp>
        <p:nvCxnSpPr>
          <p:cNvPr id="17" name="直線矢印コネクタ 16">
            <a:extLst>
              <a:ext uri="{FF2B5EF4-FFF2-40B4-BE49-F238E27FC236}">
                <a16:creationId xmlns:a16="http://schemas.microsoft.com/office/drawing/2014/main" id="{D577F532-C98E-8643-AF0E-D2FC9552177E}"/>
              </a:ext>
            </a:extLst>
          </p:cNvPr>
          <p:cNvCxnSpPr/>
          <p:nvPr/>
        </p:nvCxnSpPr>
        <p:spPr>
          <a:xfrm>
            <a:off x="4283968" y="3861048"/>
            <a:ext cx="0" cy="576064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6360612C-609E-9A41-981B-85B6F26B9357}"/>
              </a:ext>
            </a:extLst>
          </p:cNvPr>
          <p:cNvSpPr txBox="1"/>
          <p:nvPr/>
        </p:nvSpPr>
        <p:spPr>
          <a:xfrm>
            <a:off x="4427984" y="3789040"/>
            <a:ext cx="8643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>
                <a:solidFill>
                  <a:srgbClr val="011893"/>
                </a:solidFill>
              </a:rPr>
              <a:t>split</a:t>
            </a:r>
            <a:endParaRPr kumimoji="1" lang="ja-JP" altLang="en-US" sz="3200">
              <a:solidFill>
                <a:srgbClr val="011893"/>
              </a:solidFill>
            </a:endParaRPr>
          </a:p>
        </p:txBody>
      </p:sp>
      <p:cxnSp>
        <p:nvCxnSpPr>
          <p:cNvPr id="19" name="直線矢印コネクタ 18">
            <a:extLst>
              <a:ext uri="{FF2B5EF4-FFF2-40B4-BE49-F238E27FC236}">
                <a16:creationId xmlns:a16="http://schemas.microsoft.com/office/drawing/2014/main" id="{D0E534CE-65CF-F249-BCB9-3C8B7257BF09}"/>
              </a:ext>
            </a:extLst>
          </p:cNvPr>
          <p:cNvCxnSpPr/>
          <p:nvPr/>
        </p:nvCxnSpPr>
        <p:spPr>
          <a:xfrm>
            <a:off x="2195736" y="4797152"/>
            <a:ext cx="0" cy="576064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矢印コネクタ 19">
            <a:extLst>
              <a:ext uri="{FF2B5EF4-FFF2-40B4-BE49-F238E27FC236}">
                <a16:creationId xmlns:a16="http://schemas.microsoft.com/office/drawing/2014/main" id="{60DE6AD6-A952-BC4E-B428-1E7D52D89369}"/>
              </a:ext>
            </a:extLst>
          </p:cNvPr>
          <p:cNvCxnSpPr/>
          <p:nvPr/>
        </p:nvCxnSpPr>
        <p:spPr>
          <a:xfrm>
            <a:off x="4572000" y="4797152"/>
            <a:ext cx="0" cy="576064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矢印コネクタ 20">
            <a:extLst>
              <a:ext uri="{FF2B5EF4-FFF2-40B4-BE49-F238E27FC236}">
                <a16:creationId xmlns:a16="http://schemas.microsoft.com/office/drawing/2014/main" id="{903FD00F-576B-FA48-8D80-1A159D946E58}"/>
              </a:ext>
            </a:extLst>
          </p:cNvPr>
          <p:cNvCxnSpPr/>
          <p:nvPr/>
        </p:nvCxnSpPr>
        <p:spPr>
          <a:xfrm>
            <a:off x="6084168" y="4797152"/>
            <a:ext cx="0" cy="576064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E680B3F6-BF3A-FC40-BEDF-90F9A5D83F58}"/>
              </a:ext>
            </a:extLst>
          </p:cNvPr>
          <p:cNvSpPr txBox="1"/>
          <p:nvPr/>
        </p:nvSpPr>
        <p:spPr>
          <a:xfrm>
            <a:off x="2195736" y="4725144"/>
            <a:ext cx="6158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>
                <a:solidFill>
                  <a:srgbClr val="011893"/>
                </a:solidFill>
              </a:rPr>
              <a:t>int</a:t>
            </a:r>
            <a:endParaRPr kumimoji="1" lang="ja-JP" altLang="en-US" sz="3200">
              <a:solidFill>
                <a:srgbClr val="011893"/>
              </a:solidFill>
            </a:endParaRP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B7204053-28CD-5C4D-8593-BC3484D2BE10}"/>
              </a:ext>
            </a:extLst>
          </p:cNvPr>
          <p:cNvSpPr txBox="1"/>
          <p:nvPr/>
        </p:nvSpPr>
        <p:spPr>
          <a:xfrm>
            <a:off x="4860032" y="4725144"/>
            <a:ext cx="9140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>
                <a:solidFill>
                  <a:srgbClr val="011893"/>
                </a:solidFill>
              </a:rPr>
              <a:t>float</a:t>
            </a:r>
            <a:endParaRPr kumimoji="1" lang="ja-JP" altLang="en-US" sz="3200">
              <a:solidFill>
                <a:srgbClr val="011893"/>
              </a:solidFill>
            </a:endParaRP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5C027F6B-59C2-4446-879E-CD324D71993B}"/>
              </a:ext>
            </a:extLst>
          </p:cNvPr>
          <p:cNvSpPr txBox="1"/>
          <p:nvPr/>
        </p:nvSpPr>
        <p:spPr>
          <a:xfrm>
            <a:off x="1907704" y="5517232"/>
            <a:ext cx="7938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/>
              <a:t>code</a:t>
            </a:r>
            <a:endParaRPr kumimoji="1" lang="ja-JP" altLang="en-US" sz="2400"/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8E990C65-A161-6749-BCA0-09B2C9A0B44C}"/>
              </a:ext>
            </a:extLst>
          </p:cNvPr>
          <p:cNvSpPr txBox="1"/>
          <p:nvPr/>
        </p:nvSpPr>
        <p:spPr>
          <a:xfrm>
            <a:off x="4427984" y="5517232"/>
            <a:ext cx="3193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/>
              <a:t>y</a:t>
            </a:r>
            <a:endParaRPr kumimoji="1" lang="ja-JP" altLang="en-US" sz="2400"/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D5D17720-258F-A749-BFBF-8C5374CBD529}"/>
              </a:ext>
            </a:extLst>
          </p:cNvPr>
          <p:cNvSpPr txBox="1"/>
          <p:nvPr/>
        </p:nvSpPr>
        <p:spPr>
          <a:xfrm>
            <a:off x="5940152" y="5517232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/>
              <a:t>x</a:t>
            </a:r>
            <a:endParaRPr kumimoji="1" lang="ja-JP" altLang="en-US" sz="2400"/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399A319E-845F-1240-AFEA-ABEE8BF4A6E1}"/>
              </a:ext>
            </a:extLst>
          </p:cNvPr>
          <p:cNvSpPr txBox="1"/>
          <p:nvPr/>
        </p:nvSpPr>
        <p:spPr>
          <a:xfrm>
            <a:off x="4572000" y="6093296"/>
            <a:ext cx="26664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/>
              <a:t>x, y, d_pop[code]</a:t>
            </a:r>
            <a:endParaRPr kumimoji="1" lang="ja-JP" altLang="en-US" sz="2800"/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26750776-F37E-0649-93F3-41391B0242F5}"/>
              </a:ext>
            </a:extLst>
          </p:cNvPr>
          <p:cNvSpPr txBox="1"/>
          <p:nvPr/>
        </p:nvSpPr>
        <p:spPr>
          <a:xfrm>
            <a:off x="1979712" y="6165304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欲しい情報</a:t>
            </a:r>
          </a:p>
        </p:txBody>
      </p:sp>
      <p:sp>
        <p:nvSpPr>
          <p:cNvPr id="29" name="下矢印 28">
            <a:extLst>
              <a:ext uri="{FF2B5EF4-FFF2-40B4-BE49-F238E27FC236}">
                <a16:creationId xmlns:a16="http://schemas.microsoft.com/office/drawing/2014/main" id="{FC3C4A60-3BD9-4B40-A2A3-27572938011A}"/>
              </a:ext>
            </a:extLst>
          </p:cNvPr>
          <p:cNvSpPr/>
          <p:nvPr/>
        </p:nvSpPr>
        <p:spPr>
          <a:xfrm rot="16200000">
            <a:off x="4067944" y="6237312"/>
            <a:ext cx="360040" cy="360040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11405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6F60359D-683D-F048-ADAA-759CAA1AD04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エラーメッセージの読み方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7005A794-7BE0-C643-A204-311B77A20CD9}"/>
              </a:ext>
            </a:extLst>
          </p:cNvPr>
          <p:cNvSpPr/>
          <p:nvPr/>
        </p:nvSpPr>
        <p:spPr>
          <a:xfrm>
            <a:off x="457200" y="1434236"/>
            <a:ext cx="8138160" cy="156966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dic = {</a:t>
            </a:r>
            <a:r>
              <a:rPr lang="en" altLang="ja-JP" sz="2400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"Apple"</a:t>
            </a:r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 </a:t>
            </a:r>
            <a:r>
              <a:rPr lang="en" altLang="ja-JP" sz="24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158</a:t>
            </a:r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 </a:t>
            </a:r>
            <a:r>
              <a:rPr lang="en" altLang="ja-JP" sz="2400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"Banana"</a:t>
            </a:r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 </a:t>
            </a:r>
            <a:r>
              <a:rPr lang="en" altLang="ja-JP" sz="24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198</a:t>
            </a:r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 </a:t>
            </a:r>
            <a:r>
              <a:rPr lang="en" altLang="ja-JP" sz="2400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"Orange"</a:t>
            </a:r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 </a:t>
            </a:r>
            <a:r>
              <a:rPr lang="en" altLang="ja-JP" sz="24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100</a:t>
            </a:r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endParaRPr lang="en" altLang="ja-JP" sz="2400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ja-JP" sz="2400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for</a:t>
            </a:r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k, v </a:t>
            </a:r>
            <a:r>
              <a:rPr lang="en" altLang="ja-JP" sz="24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</a:t>
            </a:r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dic.item():</a:t>
            </a:r>
          </a:p>
          <a:p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   </a:t>
            </a:r>
            <a:r>
              <a:rPr lang="en" altLang="ja-JP" sz="2400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(k, v)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04D8EFFE-45D8-764A-AD3B-1A93DA202835}"/>
              </a:ext>
            </a:extLst>
          </p:cNvPr>
          <p:cNvSpPr/>
          <p:nvPr/>
        </p:nvSpPr>
        <p:spPr>
          <a:xfrm>
            <a:off x="2184400" y="3497779"/>
            <a:ext cx="6604000" cy="230832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" altLang="ja-JP">
                <a:solidFill>
                  <a:srgbClr val="E75C58"/>
                </a:solidFill>
                <a:effectLst/>
              </a:rPr>
              <a:t>---------------------------------------------------------------------------</a:t>
            </a:r>
          </a:p>
          <a:p>
            <a:r>
              <a:rPr lang="en" altLang="ja-JP">
                <a:solidFill>
                  <a:srgbClr val="E75C58"/>
                </a:solidFill>
                <a:effectLst/>
              </a:rPr>
              <a:t>AttributeError</a:t>
            </a:r>
            <a:r>
              <a:rPr lang="en" altLang="ja-JP"/>
              <a:t>                    Traceback (most recent call last)</a:t>
            </a:r>
          </a:p>
          <a:p>
            <a:r>
              <a:rPr lang="en" altLang="ja-JP"/>
              <a:t> </a:t>
            </a:r>
            <a:r>
              <a:rPr lang="en" altLang="ja-JP">
                <a:solidFill>
                  <a:srgbClr val="00A250"/>
                </a:solidFill>
                <a:effectLst/>
              </a:rPr>
              <a:t>&lt;ipython-input-1-84de43249ab3&gt;</a:t>
            </a:r>
            <a:r>
              <a:rPr lang="en" altLang="ja-JP"/>
              <a:t> in </a:t>
            </a:r>
            <a:r>
              <a:rPr lang="en" altLang="ja-JP">
                <a:solidFill>
                  <a:srgbClr val="60C6C8"/>
                </a:solidFill>
                <a:effectLst/>
              </a:rPr>
              <a:t>&lt;module&gt;</a:t>
            </a:r>
            <a:r>
              <a:rPr lang="en" altLang="ja-JP">
                <a:solidFill>
                  <a:srgbClr val="208FFB"/>
                </a:solidFill>
                <a:effectLst/>
              </a:rPr>
              <a:t>()</a:t>
            </a:r>
          </a:p>
          <a:p>
            <a:r>
              <a:rPr lang="en" altLang="ja-JP">
                <a:solidFill>
                  <a:srgbClr val="208FFB"/>
                </a:solidFill>
              </a:rPr>
              <a:t>   </a:t>
            </a:r>
            <a:r>
              <a:rPr lang="en" altLang="ja-JP"/>
              <a:t>          </a:t>
            </a:r>
            <a:r>
              <a:rPr lang="en" altLang="ja-JP" b="1">
                <a:solidFill>
                  <a:srgbClr val="007427"/>
                </a:solidFill>
                <a:effectLst/>
              </a:rPr>
              <a:t>1</a:t>
            </a:r>
            <a:r>
              <a:rPr lang="en" altLang="ja-JP"/>
              <a:t> dic </a:t>
            </a:r>
            <a:r>
              <a:rPr lang="en" altLang="ja-JP">
                <a:solidFill>
                  <a:srgbClr val="208FFB"/>
                </a:solidFill>
                <a:effectLst/>
              </a:rPr>
              <a:t>=</a:t>
            </a:r>
            <a:r>
              <a:rPr lang="en" altLang="ja-JP"/>
              <a:t> </a:t>
            </a:r>
            <a:r>
              <a:rPr lang="en" altLang="ja-JP">
                <a:solidFill>
                  <a:srgbClr val="208FFB"/>
                </a:solidFill>
                <a:effectLst/>
              </a:rPr>
              <a:t>{"Apple":</a:t>
            </a:r>
            <a:r>
              <a:rPr lang="en" altLang="ja-JP"/>
              <a:t> </a:t>
            </a:r>
            <a:r>
              <a:rPr lang="en" altLang="ja-JP">
                <a:solidFill>
                  <a:srgbClr val="60C6C8"/>
                </a:solidFill>
                <a:effectLst/>
              </a:rPr>
              <a:t>158</a:t>
            </a:r>
            <a:r>
              <a:rPr lang="en" altLang="ja-JP">
                <a:solidFill>
                  <a:srgbClr val="208FFB"/>
                </a:solidFill>
                <a:effectLst/>
              </a:rPr>
              <a:t>,</a:t>
            </a:r>
            <a:r>
              <a:rPr lang="en" altLang="ja-JP"/>
              <a:t> </a:t>
            </a:r>
            <a:r>
              <a:rPr lang="en" altLang="ja-JP">
                <a:solidFill>
                  <a:srgbClr val="208FFB"/>
                </a:solidFill>
                <a:effectLst/>
              </a:rPr>
              <a:t>"Banana":</a:t>
            </a:r>
            <a:r>
              <a:rPr lang="en" altLang="ja-JP"/>
              <a:t> </a:t>
            </a:r>
            <a:r>
              <a:rPr lang="en" altLang="ja-JP">
                <a:solidFill>
                  <a:srgbClr val="60C6C8"/>
                </a:solidFill>
                <a:effectLst/>
              </a:rPr>
              <a:t>198</a:t>
            </a:r>
            <a:r>
              <a:rPr lang="en" altLang="ja-JP">
                <a:solidFill>
                  <a:srgbClr val="208FFB"/>
                </a:solidFill>
                <a:effectLst/>
              </a:rPr>
              <a:t>,</a:t>
            </a:r>
            <a:r>
              <a:rPr lang="en" altLang="ja-JP"/>
              <a:t> </a:t>
            </a:r>
            <a:r>
              <a:rPr lang="en" altLang="ja-JP">
                <a:solidFill>
                  <a:srgbClr val="208FFB"/>
                </a:solidFill>
                <a:effectLst/>
              </a:rPr>
              <a:t>"Orange":</a:t>
            </a:r>
            <a:r>
              <a:rPr lang="en" altLang="ja-JP"/>
              <a:t> </a:t>
            </a:r>
            <a:r>
              <a:rPr lang="en" altLang="ja-JP">
                <a:solidFill>
                  <a:srgbClr val="60C6C8"/>
                </a:solidFill>
                <a:effectLst/>
              </a:rPr>
              <a:t>100</a:t>
            </a:r>
            <a:r>
              <a:rPr lang="en" altLang="ja-JP">
                <a:solidFill>
                  <a:srgbClr val="208FFB"/>
                </a:solidFill>
                <a:effectLst/>
              </a:rPr>
              <a:t>}</a:t>
            </a:r>
          </a:p>
          <a:p>
            <a:r>
              <a:rPr lang="en" altLang="ja-JP">
                <a:solidFill>
                  <a:srgbClr val="208FFB"/>
                </a:solidFill>
              </a:rPr>
              <a:t>    </a:t>
            </a:r>
            <a:r>
              <a:rPr lang="en" altLang="ja-JP"/>
              <a:t> </a:t>
            </a:r>
            <a:r>
              <a:rPr lang="en" altLang="ja-JP">
                <a:solidFill>
                  <a:srgbClr val="00A250"/>
                </a:solidFill>
                <a:effectLst/>
              </a:rPr>
              <a:t>----&gt; 2</a:t>
            </a:r>
            <a:r>
              <a:rPr lang="en" altLang="ja-JP">
                <a:solidFill>
                  <a:srgbClr val="E75C58"/>
                </a:solidFill>
                <a:effectLst/>
              </a:rPr>
              <a:t> </a:t>
            </a:r>
            <a:r>
              <a:rPr lang="en" altLang="ja-JP">
                <a:solidFill>
                  <a:srgbClr val="00A250"/>
                </a:solidFill>
                <a:effectLst/>
              </a:rPr>
              <a:t>for</a:t>
            </a:r>
            <a:r>
              <a:rPr lang="en" altLang="ja-JP"/>
              <a:t> k</a:t>
            </a:r>
            <a:r>
              <a:rPr lang="en" altLang="ja-JP">
                <a:solidFill>
                  <a:srgbClr val="208FFB"/>
                </a:solidFill>
                <a:effectLst/>
              </a:rPr>
              <a:t>,</a:t>
            </a:r>
            <a:r>
              <a:rPr lang="en" altLang="ja-JP"/>
              <a:t> v </a:t>
            </a:r>
            <a:r>
              <a:rPr lang="en" altLang="ja-JP">
                <a:solidFill>
                  <a:srgbClr val="00A250"/>
                </a:solidFill>
                <a:effectLst/>
              </a:rPr>
              <a:t>in</a:t>
            </a:r>
            <a:r>
              <a:rPr lang="en" altLang="ja-JP"/>
              <a:t> dic</a:t>
            </a:r>
            <a:r>
              <a:rPr lang="en" altLang="ja-JP">
                <a:solidFill>
                  <a:srgbClr val="208FFB"/>
                </a:solidFill>
                <a:effectLst/>
              </a:rPr>
              <a:t>.</a:t>
            </a:r>
            <a:r>
              <a:rPr lang="en" altLang="ja-JP"/>
              <a:t>item</a:t>
            </a:r>
            <a:r>
              <a:rPr lang="en" altLang="ja-JP">
                <a:solidFill>
                  <a:srgbClr val="208FFB"/>
                </a:solidFill>
                <a:effectLst/>
              </a:rPr>
              <a:t>():</a:t>
            </a:r>
            <a:r>
              <a:rPr lang="en" altLang="ja-JP"/>
              <a:t> </a:t>
            </a:r>
          </a:p>
          <a:p>
            <a:r>
              <a:rPr lang="en" altLang="ja-JP" b="1">
                <a:solidFill>
                  <a:srgbClr val="007427"/>
                </a:solidFill>
                <a:effectLst/>
              </a:rPr>
              <a:t>             3</a:t>
            </a:r>
            <a:r>
              <a:rPr lang="en" altLang="ja-JP"/>
              <a:t> print</a:t>
            </a:r>
            <a:r>
              <a:rPr lang="en" altLang="ja-JP">
                <a:solidFill>
                  <a:srgbClr val="208FFB"/>
                </a:solidFill>
                <a:effectLst/>
              </a:rPr>
              <a:t>(</a:t>
            </a:r>
            <a:r>
              <a:rPr lang="en" altLang="ja-JP"/>
              <a:t>k</a:t>
            </a:r>
            <a:r>
              <a:rPr lang="en" altLang="ja-JP">
                <a:solidFill>
                  <a:srgbClr val="208FFB"/>
                </a:solidFill>
                <a:effectLst/>
              </a:rPr>
              <a:t>,</a:t>
            </a:r>
            <a:r>
              <a:rPr lang="en" altLang="ja-JP"/>
              <a:t> v</a:t>
            </a:r>
            <a:r>
              <a:rPr lang="en" altLang="ja-JP">
                <a:solidFill>
                  <a:srgbClr val="208FFB"/>
                </a:solidFill>
                <a:effectLst/>
              </a:rPr>
              <a:t>)</a:t>
            </a:r>
          </a:p>
          <a:p>
            <a:endParaRPr lang="en" altLang="ja-JP">
              <a:solidFill>
                <a:srgbClr val="208FFB"/>
              </a:solidFill>
            </a:endParaRPr>
          </a:p>
          <a:p>
            <a:r>
              <a:rPr lang="en" altLang="ja-JP">
                <a:solidFill>
                  <a:srgbClr val="E75C58"/>
                </a:solidFill>
                <a:effectLst/>
              </a:rPr>
              <a:t>AttributeError</a:t>
            </a:r>
            <a:r>
              <a:rPr lang="en" altLang="ja-JP"/>
              <a:t>: 'dict' object has no attribute 'item' </a:t>
            </a:r>
            <a:endParaRPr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F779C39E-35FF-F147-9B20-7E43F5ABA30C}"/>
              </a:ext>
            </a:extLst>
          </p:cNvPr>
          <p:cNvSpPr txBox="1"/>
          <p:nvPr/>
        </p:nvSpPr>
        <p:spPr>
          <a:xfrm>
            <a:off x="396240" y="904240"/>
            <a:ext cx="2954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間違っているコード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18C216C0-3223-B74F-8780-BD17F07BB0E2}"/>
              </a:ext>
            </a:extLst>
          </p:cNvPr>
          <p:cNvSpPr txBox="1"/>
          <p:nvPr/>
        </p:nvSpPr>
        <p:spPr>
          <a:xfrm>
            <a:off x="413921" y="3032272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エラーメッセージ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AC173C6D-F3EA-B949-BA7A-67890215EBCA}"/>
              </a:ext>
            </a:extLst>
          </p:cNvPr>
          <p:cNvSpPr txBox="1"/>
          <p:nvPr/>
        </p:nvSpPr>
        <p:spPr>
          <a:xfrm>
            <a:off x="129163" y="4626218"/>
            <a:ext cx="18774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200"/>
              <a:t>どこでエラーが起きたか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B5717AF4-5BED-FA4D-B5C4-71A027DCD12E}"/>
              </a:ext>
            </a:extLst>
          </p:cNvPr>
          <p:cNvSpPr txBox="1"/>
          <p:nvPr/>
        </p:nvSpPr>
        <p:spPr>
          <a:xfrm>
            <a:off x="537924" y="5469101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200" dirty="0"/>
              <a:t>何が起きたか</a:t>
            </a:r>
          </a:p>
        </p:txBody>
      </p:sp>
      <p:cxnSp>
        <p:nvCxnSpPr>
          <p:cNvPr id="11" name="直線矢印コネクタ 10">
            <a:extLst>
              <a:ext uri="{FF2B5EF4-FFF2-40B4-BE49-F238E27FC236}">
                <a16:creationId xmlns:a16="http://schemas.microsoft.com/office/drawing/2014/main" id="{08A2C5C6-9987-1C4F-9563-460D4AF68B5A}"/>
              </a:ext>
            </a:extLst>
          </p:cNvPr>
          <p:cNvCxnSpPr>
            <a:cxnSpLocks/>
          </p:cNvCxnSpPr>
          <p:nvPr/>
        </p:nvCxnSpPr>
        <p:spPr>
          <a:xfrm>
            <a:off x="2021840" y="4795520"/>
            <a:ext cx="538480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矢印コネクタ 12">
            <a:extLst>
              <a:ext uri="{FF2B5EF4-FFF2-40B4-BE49-F238E27FC236}">
                <a16:creationId xmlns:a16="http://schemas.microsoft.com/office/drawing/2014/main" id="{1DAE8ABF-4DCA-BF4D-80A6-EF41B310DAD2}"/>
              </a:ext>
            </a:extLst>
          </p:cNvPr>
          <p:cNvCxnSpPr>
            <a:cxnSpLocks/>
          </p:cNvCxnSpPr>
          <p:nvPr/>
        </p:nvCxnSpPr>
        <p:spPr>
          <a:xfrm>
            <a:off x="1645920" y="5589240"/>
            <a:ext cx="538480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E2755097-CAFB-D845-8DFF-0126874D1AC3}"/>
              </a:ext>
            </a:extLst>
          </p:cNvPr>
          <p:cNvSpPr txBox="1"/>
          <p:nvPr/>
        </p:nvSpPr>
        <p:spPr>
          <a:xfrm>
            <a:off x="508000" y="5902960"/>
            <a:ext cx="79111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/>
              <a:t>「</a:t>
            </a:r>
            <a:r>
              <a:rPr kumimoji="1" lang="en-US" altLang="ja-JP" sz="2000"/>
              <a:t>dict</a:t>
            </a:r>
            <a:r>
              <a:rPr lang="ja-JP" altLang="en-US" sz="2000"/>
              <a:t>というオブジェクトには</a:t>
            </a:r>
            <a:r>
              <a:rPr lang="en-US" altLang="ja-JP" sz="2000"/>
              <a:t>`item`</a:t>
            </a:r>
            <a:r>
              <a:rPr lang="ja-JP" altLang="en-US" sz="2000"/>
              <a:t>という属性</a:t>
            </a:r>
            <a:r>
              <a:rPr lang="en-US" altLang="ja-JP" sz="2000"/>
              <a:t>(attribute)</a:t>
            </a:r>
            <a:r>
              <a:rPr lang="ja-JP" altLang="en-US" sz="2000"/>
              <a:t>は無いよ」</a:t>
            </a:r>
            <a:endParaRPr kumimoji="1" lang="ja-JP" altLang="en-US" sz="2000"/>
          </a:p>
        </p:txBody>
      </p:sp>
      <p:sp>
        <p:nvSpPr>
          <p:cNvPr id="15" name="右矢印 14">
            <a:extLst>
              <a:ext uri="{FF2B5EF4-FFF2-40B4-BE49-F238E27FC236}">
                <a16:creationId xmlns:a16="http://schemas.microsoft.com/office/drawing/2014/main" id="{01764183-C7D7-7447-9755-773FAC519C61}"/>
              </a:ext>
            </a:extLst>
          </p:cNvPr>
          <p:cNvSpPr/>
          <p:nvPr/>
        </p:nvSpPr>
        <p:spPr>
          <a:xfrm>
            <a:off x="1402080" y="6390640"/>
            <a:ext cx="410678" cy="32512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3879EFBA-8782-0D4F-A201-A84EE88CA3F9}"/>
              </a:ext>
            </a:extLst>
          </p:cNvPr>
          <p:cNvSpPr txBox="1"/>
          <p:nvPr/>
        </p:nvSpPr>
        <p:spPr>
          <a:xfrm>
            <a:off x="1879600" y="6319520"/>
            <a:ext cx="19415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/>
              <a:t>`items`</a:t>
            </a:r>
            <a:r>
              <a:rPr kumimoji="1" lang="ja-JP" altLang="en-US" sz="2000"/>
              <a:t>のタイポ</a:t>
            </a:r>
          </a:p>
        </p:txBody>
      </p:sp>
    </p:spTree>
    <p:extLst>
      <p:ext uri="{BB962C8B-B14F-4D97-AF65-F5344CB8AC3E}">
        <p14:creationId xmlns:p14="http://schemas.microsoft.com/office/powerpoint/2010/main" val="33112489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4A5E7376-B95C-8F4B-9E1E-8E31D7C86F7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 dirty="0"/>
              <a:t>課題</a:t>
            </a:r>
            <a:r>
              <a:rPr kumimoji="1" lang="en-US" altLang="ja-JP" dirty="0"/>
              <a:t>2</a:t>
            </a:r>
            <a:r>
              <a:rPr kumimoji="1" lang="ja-JP" altLang="en-US" dirty="0"/>
              <a:t>：カラーテレビと平均寿命</a:t>
            </a:r>
          </a:p>
        </p:txBody>
      </p:sp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12057220-3DE9-ED41-8BC0-05AA4A5A5DC9}"/>
              </a:ext>
            </a:extLst>
          </p:cNvPr>
          <p:cNvGrpSpPr/>
          <p:nvPr/>
        </p:nvGrpSpPr>
        <p:grpSpPr>
          <a:xfrm>
            <a:off x="1547664" y="1916832"/>
            <a:ext cx="1032401" cy="1243856"/>
            <a:chOff x="3491880" y="2204864"/>
            <a:chExt cx="2108200" cy="2540000"/>
          </a:xfrm>
        </p:grpSpPr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376EB4DF-EEFB-DF43-A518-F7EEAE65D1B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51920" y="2492896"/>
              <a:ext cx="1105304" cy="990352"/>
            </a:xfrm>
            <a:prstGeom prst="rect">
              <a:avLst/>
            </a:prstGeom>
          </p:spPr>
        </p:pic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036599C0-340A-CC47-9CF9-E072E03820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91880" y="2204864"/>
              <a:ext cx="2108200" cy="2540000"/>
            </a:xfrm>
            <a:prstGeom prst="rect">
              <a:avLst/>
            </a:prstGeom>
          </p:spPr>
        </p:pic>
      </p:grpSp>
      <p:pic>
        <p:nvPicPr>
          <p:cNvPr id="7" name="図 6">
            <a:extLst>
              <a:ext uri="{FF2B5EF4-FFF2-40B4-BE49-F238E27FC236}">
                <a16:creationId xmlns:a16="http://schemas.microsoft.com/office/drawing/2014/main" id="{D11CDEFA-9F83-3D4F-B305-A48589E959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2200" y="2132856"/>
            <a:ext cx="672151" cy="973460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71346E1F-8C36-1D4A-A7DD-2E5F0CD78F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2120" y="2132856"/>
            <a:ext cx="648072" cy="875773"/>
          </a:xfrm>
          <a:prstGeom prst="rect">
            <a:avLst/>
          </a:prstGeom>
        </p:spPr>
      </p:pic>
      <p:cxnSp>
        <p:nvCxnSpPr>
          <p:cNvPr id="10" name="直線矢印コネクタ 9">
            <a:extLst>
              <a:ext uri="{FF2B5EF4-FFF2-40B4-BE49-F238E27FC236}">
                <a16:creationId xmlns:a16="http://schemas.microsoft.com/office/drawing/2014/main" id="{43107BA0-5064-EA44-BFA5-4391F8CD1EEE}"/>
              </a:ext>
            </a:extLst>
          </p:cNvPr>
          <p:cNvCxnSpPr/>
          <p:nvPr/>
        </p:nvCxnSpPr>
        <p:spPr>
          <a:xfrm>
            <a:off x="1043608" y="3933056"/>
            <a:ext cx="2664296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矢印コネクタ 11">
            <a:extLst>
              <a:ext uri="{FF2B5EF4-FFF2-40B4-BE49-F238E27FC236}">
                <a16:creationId xmlns:a16="http://schemas.microsoft.com/office/drawing/2014/main" id="{04FC7337-7004-0A44-8120-95E85DF02B3B}"/>
              </a:ext>
            </a:extLst>
          </p:cNvPr>
          <p:cNvCxnSpPr>
            <a:cxnSpLocks/>
          </p:cNvCxnSpPr>
          <p:nvPr/>
        </p:nvCxnSpPr>
        <p:spPr>
          <a:xfrm flipV="1">
            <a:off x="1187624" y="1772816"/>
            <a:ext cx="0" cy="252028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フリーフォーム 12">
            <a:extLst>
              <a:ext uri="{FF2B5EF4-FFF2-40B4-BE49-F238E27FC236}">
                <a16:creationId xmlns:a16="http://schemas.microsoft.com/office/drawing/2014/main" id="{CFF44D42-0039-7346-B28E-E4457428C82A}"/>
              </a:ext>
            </a:extLst>
          </p:cNvPr>
          <p:cNvSpPr/>
          <p:nvPr/>
        </p:nvSpPr>
        <p:spPr>
          <a:xfrm>
            <a:off x="1331640" y="1988840"/>
            <a:ext cx="2304256" cy="1900416"/>
          </a:xfrm>
          <a:custGeom>
            <a:avLst/>
            <a:gdLst>
              <a:gd name="connsiteX0" fmla="*/ 0 w 1849120"/>
              <a:gd name="connsiteY0" fmla="*/ 1036320 h 1036320"/>
              <a:gd name="connsiteX1" fmla="*/ 1107440 w 1849120"/>
              <a:gd name="connsiteY1" fmla="*/ 772160 h 1036320"/>
              <a:gd name="connsiteX2" fmla="*/ 1849120 w 1849120"/>
              <a:gd name="connsiteY2" fmla="*/ 0 h 1036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49120" h="1036320">
                <a:moveTo>
                  <a:pt x="0" y="1036320"/>
                </a:moveTo>
                <a:cubicBezTo>
                  <a:pt x="399626" y="990600"/>
                  <a:pt x="799253" y="944880"/>
                  <a:pt x="1107440" y="772160"/>
                </a:cubicBezTo>
                <a:cubicBezTo>
                  <a:pt x="1415627" y="599440"/>
                  <a:pt x="1632373" y="299720"/>
                  <a:pt x="1849120" y="0"/>
                </a:cubicBezTo>
              </a:path>
            </a:pathLst>
          </a:custGeom>
          <a:noFill/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E24A2C73-667A-0A41-BF33-795A02EF11EF}"/>
              </a:ext>
            </a:extLst>
          </p:cNvPr>
          <p:cNvSpPr txBox="1"/>
          <p:nvPr/>
        </p:nvSpPr>
        <p:spPr>
          <a:xfrm>
            <a:off x="3779912" y="378904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年</a:t>
            </a: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F75C0AB3-1D7B-DA43-A2A4-C11FBEB0C8E6}"/>
              </a:ext>
            </a:extLst>
          </p:cNvPr>
          <p:cNvSpPr txBox="1"/>
          <p:nvPr/>
        </p:nvSpPr>
        <p:spPr>
          <a:xfrm>
            <a:off x="1187624" y="1196752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カラーテレビの普及率</a:t>
            </a:r>
          </a:p>
        </p:txBody>
      </p:sp>
      <p:cxnSp>
        <p:nvCxnSpPr>
          <p:cNvPr id="28" name="直線矢印コネクタ 27">
            <a:extLst>
              <a:ext uri="{FF2B5EF4-FFF2-40B4-BE49-F238E27FC236}">
                <a16:creationId xmlns:a16="http://schemas.microsoft.com/office/drawing/2014/main" id="{8209E6CA-3EAD-7046-9AD3-AA3BCA4DA2EF}"/>
              </a:ext>
            </a:extLst>
          </p:cNvPr>
          <p:cNvCxnSpPr/>
          <p:nvPr/>
        </p:nvCxnSpPr>
        <p:spPr>
          <a:xfrm>
            <a:off x="5004048" y="3933056"/>
            <a:ext cx="2664296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矢印コネクタ 28">
            <a:extLst>
              <a:ext uri="{FF2B5EF4-FFF2-40B4-BE49-F238E27FC236}">
                <a16:creationId xmlns:a16="http://schemas.microsoft.com/office/drawing/2014/main" id="{32159D88-F455-ED4B-B2A8-4D567784D02A}"/>
              </a:ext>
            </a:extLst>
          </p:cNvPr>
          <p:cNvCxnSpPr>
            <a:cxnSpLocks/>
          </p:cNvCxnSpPr>
          <p:nvPr/>
        </p:nvCxnSpPr>
        <p:spPr>
          <a:xfrm flipV="1">
            <a:off x="5148064" y="1772816"/>
            <a:ext cx="0" cy="252028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フリーフォーム 29">
            <a:extLst>
              <a:ext uri="{FF2B5EF4-FFF2-40B4-BE49-F238E27FC236}">
                <a16:creationId xmlns:a16="http://schemas.microsoft.com/office/drawing/2014/main" id="{C64D965C-1D32-DB44-9D51-2814EFC68D79}"/>
              </a:ext>
            </a:extLst>
          </p:cNvPr>
          <p:cNvSpPr/>
          <p:nvPr/>
        </p:nvSpPr>
        <p:spPr>
          <a:xfrm>
            <a:off x="5292080" y="1988840"/>
            <a:ext cx="2304256" cy="1900416"/>
          </a:xfrm>
          <a:custGeom>
            <a:avLst/>
            <a:gdLst>
              <a:gd name="connsiteX0" fmla="*/ 0 w 1849120"/>
              <a:gd name="connsiteY0" fmla="*/ 1036320 h 1036320"/>
              <a:gd name="connsiteX1" fmla="*/ 1107440 w 1849120"/>
              <a:gd name="connsiteY1" fmla="*/ 772160 h 1036320"/>
              <a:gd name="connsiteX2" fmla="*/ 1849120 w 1849120"/>
              <a:gd name="connsiteY2" fmla="*/ 0 h 1036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49120" h="1036320">
                <a:moveTo>
                  <a:pt x="0" y="1036320"/>
                </a:moveTo>
                <a:cubicBezTo>
                  <a:pt x="399626" y="990600"/>
                  <a:pt x="799253" y="944880"/>
                  <a:pt x="1107440" y="772160"/>
                </a:cubicBezTo>
                <a:cubicBezTo>
                  <a:pt x="1415627" y="599440"/>
                  <a:pt x="1632373" y="299720"/>
                  <a:pt x="1849120" y="0"/>
                </a:cubicBezTo>
              </a:path>
            </a:pathLst>
          </a:custGeom>
          <a:noFill/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2CA65FDE-2515-264A-9BD2-924EEFDF9E25}"/>
              </a:ext>
            </a:extLst>
          </p:cNvPr>
          <p:cNvSpPr txBox="1"/>
          <p:nvPr/>
        </p:nvSpPr>
        <p:spPr>
          <a:xfrm>
            <a:off x="7740352" y="378904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年</a:t>
            </a:r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C9F76257-D022-2746-91AD-3127016BDFC7}"/>
              </a:ext>
            </a:extLst>
          </p:cNvPr>
          <p:cNvSpPr txBox="1"/>
          <p:nvPr/>
        </p:nvSpPr>
        <p:spPr>
          <a:xfrm>
            <a:off x="5148064" y="119675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平均寿命</a:t>
            </a:r>
          </a:p>
        </p:txBody>
      </p:sp>
    </p:spTree>
    <p:extLst>
      <p:ext uri="{BB962C8B-B14F-4D97-AF65-F5344CB8AC3E}">
        <p14:creationId xmlns:p14="http://schemas.microsoft.com/office/powerpoint/2010/main" val="27915108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4A5E7376-B95C-8F4B-9E1E-8E31D7C86F7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 dirty="0"/>
              <a:t>発展課題：テレビと平均寿命の関係</a:t>
            </a:r>
          </a:p>
        </p:txBody>
      </p:sp>
      <p:grpSp>
        <p:nvGrpSpPr>
          <p:cNvPr id="18" name="グループ化 17">
            <a:extLst>
              <a:ext uri="{FF2B5EF4-FFF2-40B4-BE49-F238E27FC236}">
                <a16:creationId xmlns:a16="http://schemas.microsoft.com/office/drawing/2014/main" id="{8DAC56A9-1DBB-41C1-A97A-734AF2C959DA}"/>
              </a:ext>
            </a:extLst>
          </p:cNvPr>
          <p:cNvGrpSpPr/>
          <p:nvPr/>
        </p:nvGrpSpPr>
        <p:grpSpPr>
          <a:xfrm>
            <a:off x="1547664" y="1916832"/>
            <a:ext cx="1032401" cy="1243856"/>
            <a:chOff x="3491880" y="2204864"/>
            <a:chExt cx="2108200" cy="2540000"/>
          </a:xfrm>
        </p:grpSpPr>
        <p:pic>
          <p:nvPicPr>
            <p:cNvPr id="19" name="図 18">
              <a:extLst>
                <a:ext uri="{FF2B5EF4-FFF2-40B4-BE49-F238E27FC236}">
                  <a16:creationId xmlns:a16="http://schemas.microsoft.com/office/drawing/2014/main" id="{55337E34-54DF-469A-B505-8710372AD3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51920" y="2492896"/>
              <a:ext cx="1105304" cy="990352"/>
            </a:xfrm>
            <a:prstGeom prst="rect">
              <a:avLst/>
            </a:prstGeom>
          </p:spPr>
        </p:pic>
        <p:pic>
          <p:nvPicPr>
            <p:cNvPr id="20" name="図 19">
              <a:extLst>
                <a:ext uri="{FF2B5EF4-FFF2-40B4-BE49-F238E27FC236}">
                  <a16:creationId xmlns:a16="http://schemas.microsoft.com/office/drawing/2014/main" id="{CAC23734-8E53-4960-9AB2-72ADCD77BBD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91880" y="2204864"/>
              <a:ext cx="2108200" cy="2540000"/>
            </a:xfrm>
            <a:prstGeom prst="rect">
              <a:avLst/>
            </a:prstGeom>
          </p:spPr>
        </p:pic>
      </p:grpSp>
      <p:pic>
        <p:nvPicPr>
          <p:cNvPr id="21" name="図 20">
            <a:extLst>
              <a:ext uri="{FF2B5EF4-FFF2-40B4-BE49-F238E27FC236}">
                <a16:creationId xmlns:a16="http://schemas.microsoft.com/office/drawing/2014/main" id="{EA057C04-6BF4-45D1-A689-6FA36ABE25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2200" y="2132856"/>
            <a:ext cx="672151" cy="973460"/>
          </a:xfrm>
          <a:prstGeom prst="rect">
            <a:avLst/>
          </a:prstGeom>
        </p:spPr>
      </p:pic>
      <p:pic>
        <p:nvPicPr>
          <p:cNvPr id="22" name="図 21">
            <a:extLst>
              <a:ext uri="{FF2B5EF4-FFF2-40B4-BE49-F238E27FC236}">
                <a16:creationId xmlns:a16="http://schemas.microsoft.com/office/drawing/2014/main" id="{4F116B59-6106-468D-936F-06401EA6D5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2120" y="2132856"/>
            <a:ext cx="648072" cy="875773"/>
          </a:xfrm>
          <a:prstGeom prst="rect">
            <a:avLst/>
          </a:prstGeom>
        </p:spPr>
      </p:pic>
      <p:cxnSp>
        <p:nvCxnSpPr>
          <p:cNvPr id="23" name="直線矢印コネクタ 22">
            <a:extLst>
              <a:ext uri="{FF2B5EF4-FFF2-40B4-BE49-F238E27FC236}">
                <a16:creationId xmlns:a16="http://schemas.microsoft.com/office/drawing/2014/main" id="{8CD0AA02-266F-445E-9FCC-05CCCB04E01E}"/>
              </a:ext>
            </a:extLst>
          </p:cNvPr>
          <p:cNvCxnSpPr/>
          <p:nvPr/>
        </p:nvCxnSpPr>
        <p:spPr>
          <a:xfrm>
            <a:off x="1043608" y="3933056"/>
            <a:ext cx="2664296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矢印コネクタ 23">
            <a:extLst>
              <a:ext uri="{FF2B5EF4-FFF2-40B4-BE49-F238E27FC236}">
                <a16:creationId xmlns:a16="http://schemas.microsoft.com/office/drawing/2014/main" id="{8B5E2DC2-3F8E-41B2-8E58-4F03F79DA85B}"/>
              </a:ext>
            </a:extLst>
          </p:cNvPr>
          <p:cNvCxnSpPr>
            <a:cxnSpLocks/>
          </p:cNvCxnSpPr>
          <p:nvPr/>
        </p:nvCxnSpPr>
        <p:spPr>
          <a:xfrm flipV="1">
            <a:off x="1187624" y="1772816"/>
            <a:ext cx="0" cy="252028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フリーフォーム 12">
            <a:extLst>
              <a:ext uri="{FF2B5EF4-FFF2-40B4-BE49-F238E27FC236}">
                <a16:creationId xmlns:a16="http://schemas.microsoft.com/office/drawing/2014/main" id="{86FB5D25-CF5E-4E12-98C4-FA4F9B5031E2}"/>
              </a:ext>
            </a:extLst>
          </p:cNvPr>
          <p:cNvSpPr/>
          <p:nvPr/>
        </p:nvSpPr>
        <p:spPr>
          <a:xfrm>
            <a:off x="1331640" y="1988840"/>
            <a:ext cx="2304256" cy="1900416"/>
          </a:xfrm>
          <a:custGeom>
            <a:avLst/>
            <a:gdLst>
              <a:gd name="connsiteX0" fmla="*/ 0 w 1849120"/>
              <a:gd name="connsiteY0" fmla="*/ 1036320 h 1036320"/>
              <a:gd name="connsiteX1" fmla="*/ 1107440 w 1849120"/>
              <a:gd name="connsiteY1" fmla="*/ 772160 h 1036320"/>
              <a:gd name="connsiteX2" fmla="*/ 1849120 w 1849120"/>
              <a:gd name="connsiteY2" fmla="*/ 0 h 1036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49120" h="1036320">
                <a:moveTo>
                  <a:pt x="0" y="1036320"/>
                </a:moveTo>
                <a:cubicBezTo>
                  <a:pt x="399626" y="990600"/>
                  <a:pt x="799253" y="944880"/>
                  <a:pt x="1107440" y="772160"/>
                </a:cubicBezTo>
                <a:cubicBezTo>
                  <a:pt x="1415627" y="599440"/>
                  <a:pt x="1632373" y="299720"/>
                  <a:pt x="1849120" y="0"/>
                </a:cubicBezTo>
              </a:path>
            </a:pathLst>
          </a:custGeom>
          <a:noFill/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4D98388A-738D-4E35-ABE8-601B9CB7C06C}"/>
              </a:ext>
            </a:extLst>
          </p:cNvPr>
          <p:cNvSpPr txBox="1"/>
          <p:nvPr/>
        </p:nvSpPr>
        <p:spPr>
          <a:xfrm>
            <a:off x="3779912" y="378904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年</a:t>
            </a: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A6B7D0F4-0C8F-44E3-B554-4B53F7CC2AC5}"/>
              </a:ext>
            </a:extLst>
          </p:cNvPr>
          <p:cNvSpPr txBox="1"/>
          <p:nvPr/>
        </p:nvSpPr>
        <p:spPr>
          <a:xfrm>
            <a:off x="1187624" y="1196752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カラーテレビの普及率</a:t>
            </a:r>
          </a:p>
        </p:txBody>
      </p:sp>
      <p:cxnSp>
        <p:nvCxnSpPr>
          <p:cNvPr id="33" name="直線矢印コネクタ 32">
            <a:extLst>
              <a:ext uri="{FF2B5EF4-FFF2-40B4-BE49-F238E27FC236}">
                <a16:creationId xmlns:a16="http://schemas.microsoft.com/office/drawing/2014/main" id="{2BDE45DC-6460-4818-B5CC-4884D3E8E3E5}"/>
              </a:ext>
            </a:extLst>
          </p:cNvPr>
          <p:cNvCxnSpPr/>
          <p:nvPr/>
        </p:nvCxnSpPr>
        <p:spPr>
          <a:xfrm>
            <a:off x="5004048" y="3933056"/>
            <a:ext cx="2664296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矢印コネクタ 33">
            <a:extLst>
              <a:ext uri="{FF2B5EF4-FFF2-40B4-BE49-F238E27FC236}">
                <a16:creationId xmlns:a16="http://schemas.microsoft.com/office/drawing/2014/main" id="{6BA4485C-E527-4772-B5C7-D7984B89A647}"/>
              </a:ext>
            </a:extLst>
          </p:cNvPr>
          <p:cNvCxnSpPr>
            <a:cxnSpLocks/>
          </p:cNvCxnSpPr>
          <p:nvPr/>
        </p:nvCxnSpPr>
        <p:spPr>
          <a:xfrm flipV="1">
            <a:off x="5148064" y="1772816"/>
            <a:ext cx="0" cy="252028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フリーフォーム 29">
            <a:extLst>
              <a:ext uri="{FF2B5EF4-FFF2-40B4-BE49-F238E27FC236}">
                <a16:creationId xmlns:a16="http://schemas.microsoft.com/office/drawing/2014/main" id="{4BBD5A3C-4926-4DC9-BCCF-4E50699FDE1E}"/>
              </a:ext>
            </a:extLst>
          </p:cNvPr>
          <p:cNvSpPr/>
          <p:nvPr/>
        </p:nvSpPr>
        <p:spPr>
          <a:xfrm>
            <a:off x="5292080" y="1988840"/>
            <a:ext cx="2304256" cy="1900416"/>
          </a:xfrm>
          <a:custGeom>
            <a:avLst/>
            <a:gdLst>
              <a:gd name="connsiteX0" fmla="*/ 0 w 1849120"/>
              <a:gd name="connsiteY0" fmla="*/ 1036320 h 1036320"/>
              <a:gd name="connsiteX1" fmla="*/ 1107440 w 1849120"/>
              <a:gd name="connsiteY1" fmla="*/ 772160 h 1036320"/>
              <a:gd name="connsiteX2" fmla="*/ 1849120 w 1849120"/>
              <a:gd name="connsiteY2" fmla="*/ 0 h 1036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49120" h="1036320">
                <a:moveTo>
                  <a:pt x="0" y="1036320"/>
                </a:moveTo>
                <a:cubicBezTo>
                  <a:pt x="399626" y="990600"/>
                  <a:pt x="799253" y="944880"/>
                  <a:pt x="1107440" y="772160"/>
                </a:cubicBezTo>
                <a:cubicBezTo>
                  <a:pt x="1415627" y="599440"/>
                  <a:pt x="1632373" y="299720"/>
                  <a:pt x="1849120" y="0"/>
                </a:cubicBezTo>
              </a:path>
            </a:pathLst>
          </a:custGeom>
          <a:noFill/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854361FE-0D25-46E7-A2E1-DC6A1C5585A8}"/>
              </a:ext>
            </a:extLst>
          </p:cNvPr>
          <p:cNvSpPr txBox="1"/>
          <p:nvPr/>
        </p:nvSpPr>
        <p:spPr>
          <a:xfrm>
            <a:off x="7740352" y="378904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年</a:t>
            </a:r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E6C8AA1F-8D40-4BB2-8E6E-00B6C39E073E}"/>
              </a:ext>
            </a:extLst>
          </p:cNvPr>
          <p:cNvSpPr txBox="1"/>
          <p:nvPr/>
        </p:nvSpPr>
        <p:spPr>
          <a:xfrm>
            <a:off x="5148064" y="119675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平均寿命</a:t>
            </a:r>
          </a:p>
        </p:txBody>
      </p:sp>
      <p:sp>
        <p:nvSpPr>
          <p:cNvPr id="38" name="下矢印 32">
            <a:extLst>
              <a:ext uri="{FF2B5EF4-FFF2-40B4-BE49-F238E27FC236}">
                <a16:creationId xmlns:a16="http://schemas.microsoft.com/office/drawing/2014/main" id="{71B69E3C-AA35-4EA4-893C-602479CF60F0}"/>
              </a:ext>
            </a:extLst>
          </p:cNvPr>
          <p:cNvSpPr/>
          <p:nvPr/>
        </p:nvSpPr>
        <p:spPr>
          <a:xfrm rot="18900000">
            <a:off x="2722965" y="4126663"/>
            <a:ext cx="549770" cy="496933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下矢印 33">
            <a:extLst>
              <a:ext uri="{FF2B5EF4-FFF2-40B4-BE49-F238E27FC236}">
                <a16:creationId xmlns:a16="http://schemas.microsoft.com/office/drawing/2014/main" id="{F8CB3F0C-79F9-4787-A821-B577A213B194}"/>
              </a:ext>
            </a:extLst>
          </p:cNvPr>
          <p:cNvSpPr/>
          <p:nvPr/>
        </p:nvSpPr>
        <p:spPr>
          <a:xfrm rot="2700000">
            <a:off x="5819308" y="4126662"/>
            <a:ext cx="549770" cy="496933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0" name="直線矢印コネクタ 39">
            <a:extLst>
              <a:ext uri="{FF2B5EF4-FFF2-40B4-BE49-F238E27FC236}">
                <a16:creationId xmlns:a16="http://schemas.microsoft.com/office/drawing/2014/main" id="{86AA9200-FFA6-46BD-98F9-372CB5BFE182}"/>
              </a:ext>
            </a:extLst>
          </p:cNvPr>
          <p:cNvCxnSpPr>
            <a:cxnSpLocks/>
          </p:cNvCxnSpPr>
          <p:nvPr/>
        </p:nvCxnSpPr>
        <p:spPr>
          <a:xfrm>
            <a:off x="3275856" y="6309320"/>
            <a:ext cx="2664296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矢印コネクタ 40">
            <a:extLst>
              <a:ext uri="{FF2B5EF4-FFF2-40B4-BE49-F238E27FC236}">
                <a16:creationId xmlns:a16="http://schemas.microsoft.com/office/drawing/2014/main" id="{2C495A59-4ADF-4846-A878-6A836F14150F}"/>
              </a:ext>
            </a:extLst>
          </p:cNvPr>
          <p:cNvCxnSpPr>
            <a:cxnSpLocks/>
          </p:cNvCxnSpPr>
          <p:nvPr/>
        </p:nvCxnSpPr>
        <p:spPr>
          <a:xfrm flipV="1">
            <a:off x="3419872" y="4797152"/>
            <a:ext cx="0" cy="180020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D06B90B1-8C02-4D4A-8478-C66100119224}"/>
              </a:ext>
            </a:extLst>
          </p:cNvPr>
          <p:cNvSpPr txBox="1"/>
          <p:nvPr/>
        </p:nvSpPr>
        <p:spPr>
          <a:xfrm>
            <a:off x="2195736" y="5373216"/>
            <a:ext cx="122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平均寿命</a:t>
            </a:r>
          </a:p>
        </p:txBody>
      </p:sp>
      <p:pic>
        <p:nvPicPr>
          <p:cNvPr id="43" name="図 42">
            <a:extLst>
              <a:ext uri="{FF2B5EF4-FFF2-40B4-BE49-F238E27FC236}">
                <a16:creationId xmlns:a16="http://schemas.microsoft.com/office/drawing/2014/main" id="{B9203F19-E3AF-4404-9338-95880DF98C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39952" y="4869160"/>
            <a:ext cx="990600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2157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8FE0D3DC-8687-1D46-913C-3171D6AFB8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エラーメッセージの読み方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61EF04DF-6FA2-1743-B51C-AAD61CD80988}"/>
              </a:ext>
            </a:extLst>
          </p:cNvPr>
          <p:cNvSpPr/>
          <p:nvPr/>
        </p:nvSpPr>
        <p:spPr>
          <a:xfrm>
            <a:off x="599440" y="1508036"/>
            <a:ext cx="7437120" cy="12003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dic = {</a:t>
            </a:r>
            <a:r>
              <a:rPr lang="en" altLang="ja-JP" sz="2400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"Apple"</a:t>
            </a:r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 </a:t>
            </a:r>
            <a:r>
              <a:rPr lang="en" altLang="ja-JP" sz="24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158</a:t>
            </a:r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 </a:t>
            </a:r>
            <a:r>
              <a:rPr lang="en" altLang="ja-JP" sz="2400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"Banana"</a:t>
            </a:r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 </a:t>
            </a:r>
            <a:r>
              <a:rPr lang="en" altLang="ja-JP" sz="24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198</a:t>
            </a:r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 </a:t>
            </a:r>
            <a:r>
              <a:rPr lang="en" altLang="ja-JP" sz="2400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"Orange"</a:t>
            </a:r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 </a:t>
            </a:r>
            <a:r>
              <a:rPr lang="en" altLang="ja-JP" sz="24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100</a:t>
            </a:r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r>
              <a:rPr lang="en" altLang="ja-JP" sz="2400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for</a:t>
            </a:r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k, v </a:t>
            </a:r>
            <a:r>
              <a:rPr lang="en" altLang="ja-JP" sz="24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</a:t>
            </a:r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dic.items():</a:t>
            </a:r>
          </a:p>
          <a:p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   </a:t>
            </a:r>
            <a:r>
              <a:rPr lang="en" altLang="ja-JP" sz="2400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(k, v)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68C4E6F7-70E4-924C-B5F6-B3AB3DA0926F}"/>
              </a:ext>
            </a:extLst>
          </p:cNvPr>
          <p:cNvSpPr txBox="1"/>
          <p:nvPr/>
        </p:nvSpPr>
        <p:spPr>
          <a:xfrm>
            <a:off x="396240" y="904240"/>
            <a:ext cx="2954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間違っているコード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CD20A9C9-70FE-134B-B1F6-5A07ECD7EA6B}"/>
              </a:ext>
            </a:extLst>
          </p:cNvPr>
          <p:cNvSpPr/>
          <p:nvPr/>
        </p:nvSpPr>
        <p:spPr>
          <a:xfrm>
            <a:off x="579120" y="3265716"/>
            <a:ext cx="6238240" cy="120032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" altLang="ja-JP" dirty="0">
                <a:solidFill>
                  <a:srgbClr val="60C6C8"/>
                </a:solidFill>
                <a:effectLst/>
              </a:rPr>
              <a:t>File </a:t>
            </a:r>
            <a:r>
              <a:rPr lang="en" altLang="ja-JP" dirty="0">
                <a:solidFill>
                  <a:srgbClr val="00A250"/>
                </a:solidFill>
                <a:effectLst/>
              </a:rPr>
              <a:t>"&lt;ipython-input-3-77fbab45f938&gt;"</a:t>
            </a:r>
            <a:r>
              <a:rPr lang="en" altLang="ja-JP" dirty="0">
                <a:solidFill>
                  <a:srgbClr val="60C6C8"/>
                </a:solidFill>
                <a:effectLst/>
              </a:rPr>
              <a:t>, line </a:t>
            </a:r>
            <a:r>
              <a:rPr lang="en" altLang="ja-JP" dirty="0">
                <a:solidFill>
                  <a:srgbClr val="00A250"/>
                </a:solidFill>
                <a:effectLst/>
              </a:rPr>
              <a:t>1</a:t>
            </a:r>
          </a:p>
          <a:p>
            <a:r>
              <a:rPr lang="en" altLang="ja-JP" dirty="0">
                <a:solidFill>
                  <a:srgbClr val="00A250"/>
                </a:solidFill>
              </a:rPr>
              <a:t>     </a:t>
            </a:r>
            <a:r>
              <a:rPr lang="en" altLang="ja-JP" dirty="0"/>
              <a:t> </a:t>
            </a:r>
            <a:r>
              <a:rPr lang="en" altLang="ja-JP" dirty="0">
                <a:solidFill>
                  <a:srgbClr val="E75C58"/>
                </a:solidFill>
                <a:effectLst/>
              </a:rPr>
              <a:t>dic = {"Apple": 158, "Banana": 198, "Orange"; 100}</a:t>
            </a:r>
          </a:p>
          <a:p>
            <a:r>
              <a:rPr lang="en" altLang="ja-JP" dirty="0">
                <a:solidFill>
                  <a:srgbClr val="E75C58"/>
                </a:solidFill>
              </a:rPr>
              <a:t>                                                                    </a:t>
            </a:r>
            <a:r>
              <a:rPr lang="en" altLang="ja-JP" dirty="0"/>
              <a:t> ^</a:t>
            </a:r>
          </a:p>
          <a:p>
            <a:r>
              <a:rPr lang="en" altLang="ja-JP" dirty="0">
                <a:solidFill>
                  <a:srgbClr val="E75C58"/>
                </a:solidFill>
                <a:effectLst/>
              </a:rPr>
              <a:t>SyntaxError:</a:t>
            </a:r>
            <a:r>
              <a:rPr lang="en" altLang="ja-JP" dirty="0"/>
              <a:t> invalid syntax </a:t>
            </a:r>
            <a:endParaRPr lang="ja-JP" alt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26241DC8-84E6-4044-9F38-6C6835047E64}"/>
              </a:ext>
            </a:extLst>
          </p:cNvPr>
          <p:cNvSpPr txBox="1"/>
          <p:nvPr/>
        </p:nvSpPr>
        <p:spPr>
          <a:xfrm>
            <a:off x="436880" y="2804160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エラーメッセージ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EF72B482-A0C3-6049-BE6A-DB8B0C95C743}"/>
              </a:ext>
            </a:extLst>
          </p:cNvPr>
          <p:cNvSpPr txBox="1"/>
          <p:nvPr/>
        </p:nvSpPr>
        <p:spPr>
          <a:xfrm>
            <a:off x="6984434" y="3810000"/>
            <a:ext cx="21595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/>
              <a:t>どこでエラーが起きたか</a:t>
            </a:r>
          </a:p>
        </p:txBody>
      </p:sp>
      <p:cxnSp>
        <p:nvCxnSpPr>
          <p:cNvPr id="8" name="直線矢印コネクタ 7">
            <a:extLst>
              <a:ext uri="{FF2B5EF4-FFF2-40B4-BE49-F238E27FC236}">
                <a16:creationId xmlns:a16="http://schemas.microsoft.com/office/drawing/2014/main" id="{32031129-4AD2-B548-AF07-8EAA34268CD1}"/>
              </a:ext>
            </a:extLst>
          </p:cNvPr>
          <p:cNvCxnSpPr>
            <a:cxnSpLocks/>
          </p:cNvCxnSpPr>
          <p:nvPr/>
        </p:nvCxnSpPr>
        <p:spPr>
          <a:xfrm flipH="1">
            <a:off x="5273040" y="3972560"/>
            <a:ext cx="1737360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558D7B6D-B851-5F49-B19E-BDA9A8DDDC57}"/>
              </a:ext>
            </a:extLst>
          </p:cNvPr>
          <p:cNvSpPr txBox="1"/>
          <p:nvPr/>
        </p:nvSpPr>
        <p:spPr>
          <a:xfrm>
            <a:off x="7035234" y="4165600"/>
            <a:ext cx="12618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/>
              <a:t>何が起きたか</a:t>
            </a:r>
          </a:p>
        </p:txBody>
      </p:sp>
      <p:cxnSp>
        <p:nvCxnSpPr>
          <p:cNvPr id="12" name="直線矢印コネクタ 11">
            <a:extLst>
              <a:ext uri="{FF2B5EF4-FFF2-40B4-BE49-F238E27FC236}">
                <a16:creationId xmlns:a16="http://schemas.microsoft.com/office/drawing/2014/main" id="{4AA83BA7-2D9D-954F-B43B-E710DF5CC773}"/>
              </a:ext>
            </a:extLst>
          </p:cNvPr>
          <p:cNvCxnSpPr>
            <a:cxnSpLocks/>
          </p:cNvCxnSpPr>
          <p:nvPr/>
        </p:nvCxnSpPr>
        <p:spPr>
          <a:xfrm flipH="1">
            <a:off x="3491880" y="4307840"/>
            <a:ext cx="3528680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7BB03394-D10E-324C-AD0B-8D68EF0DA1FA}"/>
              </a:ext>
            </a:extLst>
          </p:cNvPr>
          <p:cNvSpPr txBox="1"/>
          <p:nvPr/>
        </p:nvSpPr>
        <p:spPr>
          <a:xfrm>
            <a:off x="274320" y="4805680"/>
            <a:ext cx="60717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dirty="0"/>
              <a:t>「</a:t>
            </a:r>
            <a:r>
              <a:rPr kumimoji="1" lang="en-US" altLang="ja-JP" sz="2000" dirty="0"/>
              <a:t>Python</a:t>
            </a:r>
            <a:r>
              <a:rPr kumimoji="1" lang="ja-JP" altLang="en-US" sz="2000" dirty="0"/>
              <a:t>文法として間違っている</a:t>
            </a:r>
            <a:r>
              <a:rPr kumimoji="1" lang="en-US" altLang="ja-JP" sz="2000" dirty="0"/>
              <a:t>(Invalid Syntax)</a:t>
            </a:r>
            <a:r>
              <a:rPr kumimoji="1" lang="ja-JP" altLang="en-US" sz="2000" dirty="0"/>
              <a:t>よ</a:t>
            </a:r>
            <a:r>
              <a:rPr lang="ja-JP" altLang="en-US" sz="2000" dirty="0"/>
              <a:t>」</a:t>
            </a:r>
            <a:endParaRPr kumimoji="1" lang="ja-JP" altLang="en-US" sz="2000" dirty="0"/>
          </a:p>
        </p:txBody>
      </p:sp>
      <p:sp>
        <p:nvSpPr>
          <p:cNvPr id="15" name="右矢印 14">
            <a:extLst>
              <a:ext uri="{FF2B5EF4-FFF2-40B4-BE49-F238E27FC236}">
                <a16:creationId xmlns:a16="http://schemas.microsoft.com/office/drawing/2014/main" id="{2DEB6351-93FA-CA49-BB0C-3F476F210461}"/>
              </a:ext>
            </a:extLst>
          </p:cNvPr>
          <p:cNvSpPr/>
          <p:nvPr/>
        </p:nvSpPr>
        <p:spPr>
          <a:xfrm>
            <a:off x="965200" y="5374640"/>
            <a:ext cx="410678" cy="32512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5CD82734-DB8C-744F-994F-A95C799089B1}"/>
              </a:ext>
            </a:extLst>
          </p:cNvPr>
          <p:cNvSpPr txBox="1"/>
          <p:nvPr/>
        </p:nvSpPr>
        <p:spPr>
          <a:xfrm>
            <a:off x="1493520" y="5364480"/>
            <a:ext cx="4905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コロン「</a:t>
            </a:r>
            <a:r>
              <a:rPr kumimoji="1" lang="en-US" altLang="ja-JP"/>
              <a:t>:</a:t>
            </a:r>
            <a:r>
              <a:rPr kumimoji="1" lang="ja-JP" altLang="en-US"/>
              <a:t>」とセミコロン「</a:t>
            </a:r>
            <a:r>
              <a:rPr kumimoji="1" lang="en-US" altLang="ja-JP"/>
              <a:t>;</a:t>
            </a:r>
            <a:r>
              <a:rPr kumimoji="1" lang="ja-JP" altLang="en-US"/>
              <a:t>」を間違えていた</a:t>
            </a:r>
          </a:p>
        </p:txBody>
      </p:sp>
    </p:spTree>
    <p:extLst>
      <p:ext uri="{BB962C8B-B14F-4D97-AF65-F5344CB8AC3E}">
        <p14:creationId xmlns:p14="http://schemas.microsoft.com/office/powerpoint/2010/main" val="3026661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A421B25D-01EE-EB48-AC96-7C7F9E48FFD7}"/>
              </a:ext>
            </a:extLst>
          </p:cNvPr>
          <p:cNvSpPr/>
          <p:nvPr/>
        </p:nvSpPr>
        <p:spPr>
          <a:xfrm>
            <a:off x="570482" y="4582732"/>
            <a:ext cx="5252720" cy="14020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51B0E326-6E7A-4B43-8DC9-B56163CFD0A5}"/>
              </a:ext>
            </a:extLst>
          </p:cNvPr>
          <p:cNvSpPr/>
          <p:nvPr/>
        </p:nvSpPr>
        <p:spPr>
          <a:xfrm>
            <a:off x="822199" y="5112544"/>
            <a:ext cx="4663440" cy="853440"/>
          </a:xfrm>
          <a:prstGeom prst="rect">
            <a:avLst/>
          </a:prstGeom>
          <a:solidFill>
            <a:srgbClr val="FF8A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0BBD5530-F150-284F-B03D-21F17D20253D}"/>
              </a:ext>
            </a:extLst>
          </p:cNvPr>
          <p:cNvSpPr/>
          <p:nvPr/>
        </p:nvSpPr>
        <p:spPr>
          <a:xfrm>
            <a:off x="485485" y="1706404"/>
            <a:ext cx="5252720" cy="14020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61EBDB3C-0E9E-8640-879F-D1DA8ECFE219}"/>
              </a:ext>
            </a:extLst>
          </p:cNvPr>
          <p:cNvSpPr/>
          <p:nvPr/>
        </p:nvSpPr>
        <p:spPr>
          <a:xfrm>
            <a:off x="715768" y="2259400"/>
            <a:ext cx="4936352" cy="665544"/>
          </a:xfrm>
          <a:prstGeom prst="rect">
            <a:avLst/>
          </a:prstGeom>
          <a:solidFill>
            <a:srgbClr val="FF8A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67142E42-404E-9047-8FD3-1E7B740A1A3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エラーが出ないバグ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1A523C7-90CC-6D4C-80AF-DDE2CC06EE72}"/>
              </a:ext>
            </a:extLst>
          </p:cNvPr>
          <p:cNvSpPr txBox="1"/>
          <p:nvPr/>
        </p:nvSpPr>
        <p:spPr>
          <a:xfrm>
            <a:off x="203200" y="965200"/>
            <a:ext cx="68723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/>
              <a:t>"file0.dat"</a:t>
            </a:r>
            <a:r>
              <a:rPr lang="ja-JP" altLang="en-US" sz="2400"/>
              <a:t>から</a:t>
            </a:r>
            <a:r>
              <a:rPr lang="en-US" altLang="ja-JP" sz="2400"/>
              <a:t>"file</a:t>
            </a:r>
            <a:r>
              <a:rPr kumimoji="1" lang="en-US" altLang="ja-JP" sz="2400"/>
              <a:t>9.dat"</a:t>
            </a:r>
            <a:r>
              <a:rPr kumimoji="1" lang="ja-JP" altLang="en-US" sz="2400"/>
              <a:t>までの文字列リストを作る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F9701CCF-8238-5F45-9F1E-9E00999DE3FA}"/>
              </a:ext>
            </a:extLst>
          </p:cNvPr>
          <p:cNvSpPr/>
          <p:nvPr/>
        </p:nvSpPr>
        <p:spPr>
          <a:xfrm>
            <a:off x="243840" y="1427818"/>
            <a:ext cx="6319520" cy="17543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" altLang="ja-JP" b="0">
                <a:effectLst/>
                <a:latin typeface="Menlo" panose="020B0609030804020204" pitchFamily="49" charset="0"/>
              </a:rPr>
              <a:t>def makefilelist():</a:t>
            </a:r>
          </a:p>
          <a:p>
            <a:r>
              <a:rPr lang="en" altLang="ja-JP" b="0">
                <a:effectLst/>
                <a:latin typeface="Menlo" panose="020B0609030804020204" pitchFamily="49" charset="0"/>
              </a:rPr>
              <a:t>    a = []</a:t>
            </a:r>
          </a:p>
          <a:p>
            <a:r>
              <a:rPr lang="en" altLang="ja-JP" b="0">
                <a:effectLst/>
                <a:latin typeface="Menlo" panose="020B0609030804020204" pitchFamily="49" charset="0"/>
              </a:rPr>
              <a:t>    for i in range(10):</a:t>
            </a:r>
          </a:p>
          <a:p>
            <a:r>
              <a:rPr lang="en" altLang="ja-JP" b="0">
                <a:effectLst/>
                <a:latin typeface="Menlo" panose="020B0609030804020204" pitchFamily="49" charset="0"/>
              </a:rPr>
              <a:t>        filename = "file{}.dat".format(i)</a:t>
            </a:r>
          </a:p>
          <a:p>
            <a:r>
              <a:rPr lang="en" altLang="ja-JP" b="0">
                <a:effectLst/>
                <a:latin typeface="Menlo" panose="020B0609030804020204" pitchFamily="49" charset="0"/>
              </a:rPr>
              <a:t>        a.append(filename)</a:t>
            </a:r>
          </a:p>
          <a:p>
            <a:r>
              <a:rPr lang="en" altLang="ja-JP" b="0">
                <a:effectLst/>
                <a:latin typeface="Menlo" panose="020B0609030804020204" pitchFamily="49" charset="0"/>
              </a:rPr>
              <a:t>    return a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2DB86423-E11F-BF4F-8706-229BBB4AC0EA}"/>
              </a:ext>
            </a:extLst>
          </p:cNvPr>
          <p:cNvSpPr/>
          <p:nvPr/>
        </p:nvSpPr>
        <p:spPr>
          <a:xfrm>
            <a:off x="853440" y="3312775"/>
            <a:ext cx="81143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ja-JP" sz="1400" dirty="0"/>
              <a:t>['file0.dat', 'file1.dat', 'file2.dat', 'file3.dat', 'file4.dat', 'file5.dat', 'file6.dat', 'file7.dat', 'file8.dat', 'file9.dat']</a:t>
            </a:r>
            <a:endParaRPr lang="ja-JP" altLang="en-US" sz="1400" dirty="0"/>
          </a:p>
        </p:txBody>
      </p:sp>
      <p:sp>
        <p:nvSpPr>
          <p:cNvPr id="6" name="右矢印 5">
            <a:extLst>
              <a:ext uri="{FF2B5EF4-FFF2-40B4-BE49-F238E27FC236}">
                <a16:creationId xmlns:a16="http://schemas.microsoft.com/office/drawing/2014/main" id="{CA87F3B6-ED46-EF4A-81C3-487D14AF7C55}"/>
              </a:ext>
            </a:extLst>
          </p:cNvPr>
          <p:cNvSpPr/>
          <p:nvPr/>
        </p:nvSpPr>
        <p:spPr>
          <a:xfrm>
            <a:off x="325120" y="3332480"/>
            <a:ext cx="410678" cy="32512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0F727EEB-5FCC-8243-932C-5F1F09DD5B34}"/>
              </a:ext>
            </a:extLst>
          </p:cNvPr>
          <p:cNvSpPr txBox="1"/>
          <p:nvPr/>
        </p:nvSpPr>
        <p:spPr>
          <a:xfrm>
            <a:off x="304800" y="3810000"/>
            <a:ext cx="62122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/>
              <a:t>return</a:t>
            </a:r>
            <a:r>
              <a:rPr lang="ja-JP" altLang="en-US" sz="2400"/>
              <a:t>文のインデントが間違っていると</a:t>
            </a:r>
            <a:r>
              <a:rPr lang="en-US" altLang="ja-JP" sz="2400"/>
              <a:t>……</a:t>
            </a:r>
            <a:endParaRPr kumimoji="1" lang="ja-JP" altLang="en-US" sz="2400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54E16E18-CE1A-E14F-978E-57721C21FA84}"/>
              </a:ext>
            </a:extLst>
          </p:cNvPr>
          <p:cNvSpPr/>
          <p:nvPr/>
        </p:nvSpPr>
        <p:spPr>
          <a:xfrm>
            <a:off x="345440" y="4272618"/>
            <a:ext cx="6319520" cy="17543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" altLang="ja-JP" b="0" dirty="0">
                <a:effectLst/>
                <a:latin typeface="Menlo" panose="020B0609030804020204" pitchFamily="49" charset="0"/>
              </a:rPr>
              <a:t>def makefilelist():</a:t>
            </a:r>
          </a:p>
          <a:p>
            <a:r>
              <a:rPr lang="en" altLang="ja-JP" b="0" dirty="0">
                <a:effectLst/>
                <a:latin typeface="Menlo" panose="020B0609030804020204" pitchFamily="49" charset="0"/>
              </a:rPr>
              <a:t>    a = []</a:t>
            </a:r>
          </a:p>
          <a:p>
            <a:r>
              <a:rPr lang="en" altLang="ja-JP" b="0" dirty="0">
                <a:effectLst/>
                <a:latin typeface="Menlo" panose="020B0609030804020204" pitchFamily="49" charset="0"/>
              </a:rPr>
              <a:t>    for i in range(10):</a:t>
            </a:r>
          </a:p>
          <a:p>
            <a:r>
              <a:rPr lang="en" altLang="ja-JP" b="0" dirty="0">
                <a:effectLst/>
                <a:latin typeface="Menlo" panose="020B0609030804020204" pitchFamily="49" charset="0"/>
              </a:rPr>
              <a:t>        filename = "file{}.dat".format(i)</a:t>
            </a:r>
          </a:p>
          <a:p>
            <a:r>
              <a:rPr lang="en" altLang="ja-JP" b="0" dirty="0">
                <a:effectLst/>
                <a:latin typeface="Menlo" panose="020B0609030804020204" pitchFamily="49" charset="0"/>
              </a:rPr>
              <a:t>        a.append(filename)</a:t>
            </a:r>
          </a:p>
          <a:p>
            <a:r>
              <a:rPr lang="en" altLang="ja-JP" dirty="0">
                <a:latin typeface="Menlo" panose="020B0609030804020204" pitchFamily="49" charset="0"/>
              </a:rPr>
              <a:t>        </a:t>
            </a:r>
            <a:r>
              <a:rPr lang="en" altLang="ja-JP" b="0" dirty="0">
                <a:effectLst/>
                <a:latin typeface="Menlo" panose="020B0609030804020204" pitchFamily="49" charset="0"/>
              </a:rPr>
              <a:t>return a</a:t>
            </a: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1E517732-C459-A744-B4F5-3F5565881D05}"/>
              </a:ext>
            </a:extLst>
          </p:cNvPr>
          <p:cNvSpPr/>
          <p:nvPr/>
        </p:nvSpPr>
        <p:spPr>
          <a:xfrm>
            <a:off x="955040" y="6157575"/>
            <a:ext cx="11176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ja-JP" sz="1600"/>
              <a:t>['file0.dat']</a:t>
            </a:r>
            <a:endParaRPr lang="ja-JP" altLang="en-US" sz="1600"/>
          </a:p>
        </p:txBody>
      </p:sp>
      <p:sp>
        <p:nvSpPr>
          <p:cNvPr id="12" name="右矢印 11">
            <a:extLst>
              <a:ext uri="{FF2B5EF4-FFF2-40B4-BE49-F238E27FC236}">
                <a16:creationId xmlns:a16="http://schemas.microsoft.com/office/drawing/2014/main" id="{F12FA2E9-526D-4849-B3F6-7D9B76AF0CDB}"/>
              </a:ext>
            </a:extLst>
          </p:cNvPr>
          <p:cNvSpPr/>
          <p:nvPr/>
        </p:nvSpPr>
        <p:spPr>
          <a:xfrm>
            <a:off x="426720" y="6177280"/>
            <a:ext cx="410678" cy="32512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3" name="角丸四角形 12">
            <a:extLst>
              <a:ext uri="{FF2B5EF4-FFF2-40B4-BE49-F238E27FC236}">
                <a16:creationId xmlns:a16="http://schemas.microsoft.com/office/drawing/2014/main" id="{B820AD60-999F-4145-8A09-839FEA44EBBD}"/>
              </a:ext>
            </a:extLst>
          </p:cNvPr>
          <p:cNvSpPr/>
          <p:nvPr/>
        </p:nvSpPr>
        <p:spPr>
          <a:xfrm>
            <a:off x="853440" y="5661249"/>
            <a:ext cx="1054264" cy="323564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1519F3EE-1B98-094C-B479-8A72C68B5DC5}"/>
              </a:ext>
            </a:extLst>
          </p:cNvPr>
          <p:cNvSpPr txBox="1"/>
          <p:nvPr/>
        </p:nvSpPr>
        <p:spPr>
          <a:xfrm>
            <a:off x="6705600" y="1778000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/>
              <a:t>関数が作るブロック</a:t>
            </a:r>
            <a:endParaRPr kumimoji="1" lang="ja-JP" altLang="en-US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B6462347-0F94-064D-A4DF-30A68D20BAA8}"/>
              </a:ext>
            </a:extLst>
          </p:cNvPr>
          <p:cNvSpPr txBox="1"/>
          <p:nvPr/>
        </p:nvSpPr>
        <p:spPr>
          <a:xfrm>
            <a:off x="6746240" y="2395974"/>
            <a:ext cx="2304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/>
              <a:t>for</a:t>
            </a:r>
            <a:r>
              <a:rPr lang="ja-JP" altLang="en-US"/>
              <a:t>文が作るブロック</a:t>
            </a:r>
            <a:endParaRPr kumimoji="1" lang="ja-JP" altLang="en-US"/>
          </a:p>
        </p:txBody>
      </p:sp>
      <p:cxnSp>
        <p:nvCxnSpPr>
          <p:cNvPr id="21" name="直線矢印コネクタ 20">
            <a:extLst>
              <a:ext uri="{FF2B5EF4-FFF2-40B4-BE49-F238E27FC236}">
                <a16:creationId xmlns:a16="http://schemas.microsoft.com/office/drawing/2014/main" id="{A00BA287-5E10-2E4A-9763-718E4E87E721}"/>
              </a:ext>
            </a:extLst>
          </p:cNvPr>
          <p:cNvCxnSpPr>
            <a:cxnSpLocks/>
            <a:stCxn id="18" idx="1"/>
          </p:cNvCxnSpPr>
          <p:nvPr/>
        </p:nvCxnSpPr>
        <p:spPr>
          <a:xfrm flipH="1">
            <a:off x="5667085" y="1962666"/>
            <a:ext cx="1038515" cy="11668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矢印コネクタ 22">
            <a:extLst>
              <a:ext uri="{FF2B5EF4-FFF2-40B4-BE49-F238E27FC236}">
                <a16:creationId xmlns:a16="http://schemas.microsoft.com/office/drawing/2014/main" id="{EFE002A6-B3DD-CE4C-921A-6FA217B0A97F}"/>
              </a:ext>
            </a:extLst>
          </p:cNvPr>
          <p:cNvCxnSpPr>
            <a:cxnSpLocks/>
            <a:stCxn id="19" idx="1"/>
            <a:endCxn id="14" idx="3"/>
          </p:cNvCxnSpPr>
          <p:nvPr/>
        </p:nvCxnSpPr>
        <p:spPr>
          <a:xfrm flipH="1">
            <a:off x="5652120" y="2580640"/>
            <a:ext cx="1094120" cy="11532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FE809089-4148-EC4B-9FF1-40210E58EC99}"/>
              </a:ext>
            </a:extLst>
          </p:cNvPr>
          <p:cNvSpPr txBox="1"/>
          <p:nvPr/>
        </p:nvSpPr>
        <p:spPr>
          <a:xfrm>
            <a:off x="6786880" y="5354598"/>
            <a:ext cx="2304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for</a:t>
            </a:r>
            <a:r>
              <a:rPr lang="ja-JP" altLang="en-US" dirty="0"/>
              <a:t>文が作るブロック</a:t>
            </a:r>
            <a:endParaRPr kumimoji="1" lang="ja-JP" altLang="en-US" dirty="0"/>
          </a:p>
        </p:txBody>
      </p:sp>
      <p:cxnSp>
        <p:nvCxnSpPr>
          <p:cNvPr id="26" name="直線矢印コネクタ 25">
            <a:extLst>
              <a:ext uri="{FF2B5EF4-FFF2-40B4-BE49-F238E27FC236}">
                <a16:creationId xmlns:a16="http://schemas.microsoft.com/office/drawing/2014/main" id="{55AE3857-19B7-5E41-B004-EC1AD291B5F0}"/>
              </a:ext>
            </a:extLst>
          </p:cNvPr>
          <p:cNvCxnSpPr>
            <a:cxnSpLocks/>
            <a:stCxn id="25" idx="1"/>
            <a:endCxn id="17" idx="3"/>
          </p:cNvCxnSpPr>
          <p:nvPr/>
        </p:nvCxnSpPr>
        <p:spPr>
          <a:xfrm flipH="1">
            <a:off x="5485639" y="5539264"/>
            <a:ext cx="1301241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9DA716BD-46B1-2249-ADA5-F75F08F6D842}"/>
              </a:ext>
            </a:extLst>
          </p:cNvPr>
          <p:cNvSpPr txBox="1"/>
          <p:nvPr/>
        </p:nvSpPr>
        <p:spPr>
          <a:xfrm>
            <a:off x="6786880" y="4653280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/>
              <a:t>関数が作るブロック</a:t>
            </a:r>
            <a:endParaRPr kumimoji="1" lang="ja-JP" altLang="en-US"/>
          </a:p>
        </p:txBody>
      </p:sp>
      <p:cxnSp>
        <p:nvCxnSpPr>
          <p:cNvPr id="28" name="直線矢印コネクタ 27">
            <a:extLst>
              <a:ext uri="{FF2B5EF4-FFF2-40B4-BE49-F238E27FC236}">
                <a16:creationId xmlns:a16="http://schemas.microsoft.com/office/drawing/2014/main" id="{ECED1BB1-7653-8042-9E67-870D14868ADA}"/>
              </a:ext>
            </a:extLst>
          </p:cNvPr>
          <p:cNvCxnSpPr>
            <a:cxnSpLocks/>
            <a:stCxn id="27" idx="1"/>
          </p:cNvCxnSpPr>
          <p:nvPr/>
        </p:nvCxnSpPr>
        <p:spPr>
          <a:xfrm flipH="1">
            <a:off x="5762242" y="4837946"/>
            <a:ext cx="1024638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02626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7D84B80F-FA54-1548-868E-EBFBD1F99DE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結局バグってどうやって見つけるの？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B7DF13AA-0FFC-FD41-9FEE-0D6A5BCC68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0980" y="993139"/>
            <a:ext cx="1921765" cy="2217421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D7DE419C-8F50-8C43-B14E-D68970C834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580" y="3804920"/>
            <a:ext cx="1600200" cy="2540000"/>
          </a:xfrm>
          <a:prstGeom prst="rect">
            <a:avLst/>
          </a:prstGeom>
        </p:spPr>
      </p:pic>
      <p:sp>
        <p:nvSpPr>
          <p:cNvPr id="5" name="テキスト プレースホルダー 1">
            <a:extLst>
              <a:ext uri="{FF2B5EF4-FFF2-40B4-BE49-F238E27FC236}">
                <a16:creationId xmlns:a16="http://schemas.microsoft.com/office/drawing/2014/main" id="{928667A2-F960-134A-BD87-1FA8FD6B554B}"/>
              </a:ext>
            </a:extLst>
          </p:cNvPr>
          <p:cNvSpPr txBox="1">
            <a:spLocks/>
          </p:cNvSpPr>
          <p:nvPr/>
        </p:nvSpPr>
        <p:spPr>
          <a:xfrm>
            <a:off x="1859280" y="4508133"/>
            <a:ext cx="5963920" cy="805547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kumimoji="1" sz="4000" kern="1200">
                <a:ln>
                  <a:solidFill>
                    <a:srgbClr val="011893"/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44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59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28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/>
              <a:t>つまるところ、慣れです</a:t>
            </a:r>
          </a:p>
        </p:txBody>
      </p:sp>
    </p:spTree>
    <p:extLst>
      <p:ext uri="{BB962C8B-B14F-4D97-AF65-F5344CB8AC3E}">
        <p14:creationId xmlns:p14="http://schemas.microsoft.com/office/powerpoint/2010/main" val="22864562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A056D32E-05B2-6C4E-A1C6-0E94D7850D0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 dirty="0"/>
              <a:t>本講義で学ぶこと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8A79850A-2F57-BD48-8815-D10750D61831}"/>
              </a:ext>
            </a:extLst>
          </p:cNvPr>
          <p:cNvSpPr txBox="1"/>
          <p:nvPr/>
        </p:nvSpPr>
        <p:spPr>
          <a:xfrm>
            <a:off x="1167304" y="2339216"/>
            <a:ext cx="3057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dirty="0"/>
              <a:t>ファイルシステム</a:t>
            </a:r>
            <a:endParaRPr kumimoji="1" lang="ja-JP" altLang="en-US" sz="2800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F8966491-36D2-7947-B56D-71820EF6BFC4}"/>
              </a:ext>
            </a:extLst>
          </p:cNvPr>
          <p:cNvSpPr txBox="1"/>
          <p:nvPr/>
        </p:nvSpPr>
        <p:spPr>
          <a:xfrm>
            <a:off x="1187624" y="3212976"/>
            <a:ext cx="3416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dirty="0"/>
              <a:t>ファイルの読み書き</a:t>
            </a:r>
            <a:endParaRPr kumimoji="1" lang="ja-JP" altLang="en-US" sz="2800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F8966491-36D2-7947-B56D-71820EF6BFC4}"/>
              </a:ext>
            </a:extLst>
          </p:cNvPr>
          <p:cNvSpPr txBox="1"/>
          <p:nvPr/>
        </p:nvSpPr>
        <p:spPr>
          <a:xfrm>
            <a:off x="1218104" y="4138920"/>
            <a:ext cx="33345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>
                <a:solidFill>
                  <a:srgbClr val="FF0000"/>
                </a:solidFill>
              </a:rPr>
              <a:t>CSV</a:t>
            </a:r>
            <a:r>
              <a:rPr kumimoji="1" lang="ja-JP" altLang="en-US" sz="2800" dirty="0">
                <a:solidFill>
                  <a:srgbClr val="FF0000"/>
                </a:solidFill>
              </a:rPr>
              <a:t>ファイルの扱い</a:t>
            </a:r>
          </a:p>
        </p:txBody>
      </p:sp>
    </p:spTree>
    <p:extLst>
      <p:ext uri="{BB962C8B-B14F-4D97-AF65-F5344CB8AC3E}">
        <p14:creationId xmlns:p14="http://schemas.microsoft.com/office/powerpoint/2010/main" val="41427389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656E0C7E-C9E2-274A-AA29-854CD42E7F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ファイルシステムとは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3114AA98-5840-8448-87DA-AD0DEFE36F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540" y="2512060"/>
            <a:ext cx="1744980" cy="1744980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D5E89797-8782-FD44-BCFB-25AEE4F851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3760" y="2418080"/>
            <a:ext cx="1164243" cy="1059461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7B13CA36-7BDA-6849-ACDE-20FF319EF6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3600" y="3843122"/>
            <a:ext cx="1209725" cy="1040363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4F4D616E-1DBA-2B44-976A-05F4549157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83120" y="5310580"/>
            <a:ext cx="1231208" cy="1151180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F073BB6A-A7CA-D54B-8E34-8689DF1A54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4170" y="4368800"/>
            <a:ext cx="1390413" cy="1992630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C9EBE079-4220-7243-9D51-78290C73EF9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83610" y="5336540"/>
            <a:ext cx="977900" cy="1143000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568DC5C2-E377-8840-816C-3B64986EE6E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04410" y="5580380"/>
            <a:ext cx="977900" cy="1143000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453E6EE9-EF00-D040-AACE-15F448B708C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14570" y="4147820"/>
            <a:ext cx="977900" cy="1143000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B2891F58-38EB-7848-A0A2-31BC2226473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83280" y="4124960"/>
            <a:ext cx="1203078" cy="1004570"/>
          </a:xfrm>
          <a:prstGeom prst="rect">
            <a:avLst/>
          </a:prstGeom>
        </p:spPr>
      </p:pic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6C50AC33-1D4D-EE42-857C-F2C77C048B57}"/>
              </a:ext>
            </a:extLst>
          </p:cNvPr>
          <p:cNvSpPr txBox="1"/>
          <p:nvPr/>
        </p:nvSpPr>
        <p:spPr>
          <a:xfrm>
            <a:off x="3525520" y="3586480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ファイルやフォルダ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ED20BCE0-6291-F945-8731-94D7D0D8F241}"/>
              </a:ext>
            </a:extLst>
          </p:cNvPr>
          <p:cNvSpPr txBox="1"/>
          <p:nvPr/>
        </p:nvSpPr>
        <p:spPr>
          <a:xfrm>
            <a:off x="7030720" y="179832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ストレージ</a:t>
            </a:r>
          </a:p>
        </p:txBody>
      </p:sp>
      <p:pic>
        <p:nvPicPr>
          <p:cNvPr id="16" name="図 15">
            <a:extLst>
              <a:ext uri="{FF2B5EF4-FFF2-40B4-BE49-F238E27FC236}">
                <a16:creationId xmlns:a16="http://schemas.microsoft.com/office/drawing/2014/main" id="{EED45673-B5C2-0E43-A904-605E047007B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44900" y="2133600"/>
            <a:ext cx="1535308" cy="1344930"/>
          </a:xfrm>
          <a:prstGeom prst="rect">
            <a:avLst/>
          </a:prstGeom>
        </p:spPr>
      </p:pic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E8D8CFE9-6340-D146-8BE6-94339B363141}"/>
              </a:ext>
            </a:extLst>
          </p:cNvPr>
          <p:cNvSpPr txBox="1"/>
          <p:nvPr/>
        </p:nvSpPr>
        <p:spPr>
          <a:xfrm>
            <a:off x="497840" y="179832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ユーザ</a:t>
            </a: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43DC9F69-E3E5-7C46-9985-6E4D4AA6998D}"/>
              </a:ext>
            </a:extLst>
          </p:cNvPr>
          <p:cNvSpPr txBox="1"/>
          <p:nvPr/>
        </p:nvSpPr>
        <p:spPr>
          <a:xfrm>
            <a:off x="3586480" y="1798320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ファイルシステム</a:t>
            </a:r>
          </a:p>
        </p:txBody>
      </p:sp>
      <p:sp>
        <p:nvSpPr>
          <p:cNvPr id="19" name="左右矢印 18">
            <a:extLst>
              <a:ext uri="{FF2B5EF4-FFF2-40B4-BE49-F238E27FC236}">
                <a16:creationId xmlns:a16="http://schemas.microsoft.com/office/drawing/2014/main" id="{10AA5933-D075-4E4B-B982-429650A4970D}"/>
              </a:ext>
            </a:extLst>
          </p:cNvPr>
          <p:cNvSpPr/>
          <p:nvPr/>
        </p:nvSpPr>
        <p:spPr>
          <a:xfrm>
            <a:off x="2418080" y="3667760"/>
            <a:ext cx="731520" cy="416560"/>
          </a:xfrm>
          <a:prstGeom prst="left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左右矢印 20">
            <a:extLst>
              <a:ext uri="{FF2B5EF4-FFF2-40B4-BE49-F238E27FC236}">
                <a16:creationId xmlns:a16="http://schemas.microsoft.com/office/drawing/2014/main" id="{65DF080E-1245-754E-BFDE-3C29508FC2C0}"/>
              </a:ext>
            </a:extLst>
          </p:cNvPr>
          <p:cNvSpPr/>
          <p:nvPr/>
        </p:nvSpPr>
        <p:spPr>
          <a:xfrm>
            <a:off x="6024880" y="3688080"/>
            <a:ext cx="731520" cy="416560"/>
          </a:xfrm>
          <a:prstGeom prst="left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665E3E01-74F5-3742-B447-A8CD03C9784A}"/>
              </a:ext>
            </a:extLst>
          </p:cNvPr>
          <p:cNvSpPr txBox="1"/>
          <p:nvPr/>
        </p:nvSpPr>
        <p:spPr>
          <a:xfrm>
            <a:off x="406400" y="1097280"/>
            <a:ext cx="8494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ストレージにファイルやフォルダといった構造を与え、使いやすくするシステム</a:t>
            </a:r>
          </a:p>
        </p:txBody>
      </p:sp>
    </p:spTree>
    <p:extLst>
      <p:ext uri="{BB962C8B-B14F-4D97-AF65-F5344CB8AC3E}">
        <p14:creationId xmlns:p14="http://schemas.microsoft.com/office/powerpoint/2010/main" val="26526959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E444F355-4BB1-9B47-9140-0873ADF8B9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ストレージの仕組み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80576AAE-1226-8D4A-A259-FB692E12A309}"/>
              </a:ext>
            </a:extLst>
          </p:cNvPr>
          <p:cNvSpPr/>
          <p:nvPr/>
        </p:nvSpPr>
        <p:spPr>
          <a:xfrm>
            <a:off x="1650651" y="2334280"/>
            <a:ext cx="7191029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4F3C737E-7CF2-D44B-8A79-7D476ADB1836}"/>
              </a:ext>
            </a:extLst>
          </p:cNvPr>
          <p:cNvSpPr/>
          <p:nvPr/>
        </p:nvSpPr>
        <p:spPr>
          <a:xfrm>
            <a:off x="1650651" y="2334280"/>
            <a:ext cx="720080" cy="72008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2BD7EA7B-80F2-024A-8996-3474D177588B}"/>
              </a:ext>
            </a:extLst>
          </p:cNvPr>
          <p:cNvSpPr/>
          <p:nvPr/>
        </p:nvSpPr>
        <p:spPr>
          <a:xfrm>
            <a:off x="3081040" y="2334280"/>
            <a:ext cx="720080" cy="72008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8E389E1A-91A5-794C-8C74-5B72ECF593A6}"/>
              </a:ext>
            </a:extLst>
          </p:cNvPr>
          <p:cNvSpPr/>
          <p:nvPr/>
        </p:nvSpPr>
        <p:spPr>
          <a:xfrm>
            <a:off x="3801120" y="2334280"/>
            <a:ext cx="720080" cy="72008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DD0E9D34-B4D6-6545-ACF2-29D5BBE0CF48}"/>
              </a:ext>
            </a:extLst>
          </p:cNvPr>
          <p:cNvSpPr/>
          <p:nvPr/>
        </p:nvSpPr>
        <p:spPr>
          <a:xfrm>
            <a:off x="5241280" y="2334280"/>
            <a:ext cx="720080" cy="72008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34C0CB43-4F71-FD46-BCFF-9DD3445C993F}"/>
              </a:ext>
            </a:extLst>
          </p:cNvPr>
          <p:cNvSpPr txBox="1"/>
          <p:nvPr/>
        </p:nvSpPr>
        <p:spPr>
          <a:xfrm>
            <a:off x="202680" y="2509654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ストレージ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484C658C-E54E-F043-90A1-A2C93361307D}"/>
              </a:ext>
            </a:extLst>
          </p:cNvPr>
          <p:cNvSpPr txBox="1"/>
          <p:nvPr/>
        </p:nvSpPr>
        <p:spPr>
          <a:xfrm>
            <a:off x="1638440" y="3198376"/>
            <a:ext cx="7322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/>
              <a:t>0</a:t>
            </a:r>
            <a:endParaRPr kumimoji="1" lang="ja-JP" altLang="en-US" sz="2400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2627A446-B674-1849-8B7F-8FE1E1EE845D}"/>
              </a:ext>
            </a:extLst>
          </p:cNvPr>
          <p:cNvSpPr txBox="1"/>
          <p:nvPr/>
        </p:nvSpPr>
        <p:spPr>
          <a:xfrm>
            <a:off x="2348748" y="3198376"/>
            <a:ext cx="7322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/>
              <a:t>1</a:t>
            </a:r>
            <a:endParaRPr kumimoji="1" lang="ja-JP" altLang="en-US" sz="2400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83CB101A-26F1-174B-AD49-8EE50175EA57}"/>
              </a:ext>
            </a:extLst>
          </p:cNvPr>
          <p:cNvSpPr txBox="1"/>
          <p:nvPr/>
        </p:nvSpPr>
        <p:spPr>
          <a:xfrm>
            <a:off x="3081040" y="3198376"/>
            <a:ext cx="7322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/>
              <a:t>2</a:t>
            </a:r>
            <a:endParaRPr kumimoji="1" lang="ja-JP" altLang="en-US" sz="2400" dirty="0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F15642D4-7CB2-D441-9814-BC113918A18E}"/>
              </a:ext>
            </a:extLst>
          </p:cNvPr>
          <p:cNvSpPr txBox="1"/>
          <p:nvPr/>
        </p:nvSpPr>
        <p:spPr>
          <a:xfrm>
            <a:off x="3791348" y="3198376"/>
            <a:ext cx="7322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/>
              <a:t>3</a:t>
            </a:r>
            <a:endParaRPr kumimoji="1" lang="ja-JP" altLang="en-US" sz="2400" dirty="0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3009A6A7-7DF7-4E4E-8B02-B109FC2CEC3C}"/>
              </a:ext>
            </a:extLst>
          </p:cNvPr>
          <p:cNvSpPr txBox="1"/>
          <p:nvPr/>
        </p:nvSpPr>
        <p:spPr>
          <a:xfrm>
            <a:off x="4521200" y="3198376"/>
            <a:ext cx="7322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400" dirty="0"/>
              <a:t>4</a:t>
            </a:r>
            <a:endParaRPr kumimoji="1" lang="ja-JP" altLang="en-US" sz="2400" dirty="0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7DACB80B-BEE0-C247-A7B5-4E9836AAEA59}"/>
              </a:ext>
            </a:extLst>
          </p:cNvPr>
          <p:cNvSpPr txBox="1"/>
          <p:nvPr/>
        </p:nvSpPr>
        <p:spPr>
          <a:xfrm>
            <a:off x="5231508" y="3198376"/>
            <a:ext cx="7322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400" dirty="0"/>
              <a:t>5</a:t>
            </a:r>
            <a:endParaRPr kumimoji="1" lang="ja-JP" altLang="en-US" sz="2400" dirty="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DCFA8BA3-1512-2B4C-B63E-9E6F1C9E1CD7}"/>
              </a:ext>
            </a:extLst>
          </p:cNvPr>
          <p:cNvSpPr txBox="1"/>
          <p:nvPr/>
        </p:nvSpPr>
        <p:spPr>
          <a:xfrm>
            <a:off x="5961360" y="3198376"/>
            <a:ext cx="7322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400" dirty="0"/>
              <a:t>6</a:t>
            </a:r>
            <a:endParaRPr kumimoji="1" lang="ja-JP" altLang="en-US" sz="2400" dirty="0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81A115FF-4B3B-1443-B21B-97B6C1AD83BF}"/>
              </a:ext>
            </a:extLst>
          </p:cNvPr>
          <p:cNvSpPr txBox="1"/>
          <p:nvPr/>
        </p:nvSpPr>
        <p:spPr>
          <a:xfrm>
            <a:off x="6671668" y="3198376"/>
            <a:ext cx="7322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400" dirty="0"/>
              <a:t>7</a:t>
            </a:r>
            <a:endParaRPr kumimoji="1" lang="ja-JP" altLang="en-US" sz="2400" dirty="0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99BAB4F6-C886-9841-844D-4F71C1407276}"/>
              </a:ext>
            </a:extLst>
          </p:cNvPr>
          <p:cNvSpPr txBox="1"/>
          <p:nvPr/>
        </p:nvSpPr>
        <p:spPr>
          <a:xfrm>
            <a:off x="7401520" y="3198376"/>
            <a:ext cx="7322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/>
              <a:t>8</a:t>
            </a:r>
            <a:endParaRPr kumimoji="1" lang="ja-JP" altLang="en-US" sz="2400" dirty="0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D25868FF-83FA-144F-A312-FC17DBD25017}"/>
              </a:ext>
            </a:extLst>
          </p:cNvPr>
          <p:cNvSpPr txBox="1"/>
          <p:nvPr/>
        </p:nvSpPr>
        <p:spPr>
          <a:xfrm>
            <a:off x="8111828" y="3198376"/>
            <a:ext cx="7322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400" dirty="0"/>
              <a:t>9</a:t>
            </a:r>
            <a:endParaRPr kumimoji="1" lang="ja-JP" altLang="en-US" sz="2400" dirty="0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B79DF806-ED11-6C40-AA67-2FF9F6C48968}"/>
              </a:ext>
            </a:extLst>
          </p:cNvPr>
          <p:cNvSpPr txBox="1"/>
          <p:nvPr/>
        </p:nvSpPr>
        <p:spPr>
          <a:xfrm>
            <a:off x="264766" y="3244542"/>
            <a:ext cx="1621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ブロック番号</a:t>
            </a:r>
          </a:p>
        </p:txBody>
      </p:sp>
      <p:cxnSp>
        <p:nvCxnSpPr>
          <p:cNvPr id="20" name="直線コネクタ 19">
            <a:extLst>
              <a:ext uri="{FF2B5EF4-FFF2-40B4-BE49-F238E27FC236}">
                <a16:creationId xmlns:a16="http://schemas.microsoft.com/office/drawing/2014/main" id="{4CAC3952-1F69-F544-B30F-0594A065D1A8}"/>
              </a:ext>
            </a:extLst>
          </p:cNvPr>
          <p:cNvCxnSpPr/>
          <p:nvPr/>
        </p:nvCxnSpPr>
        <p:spPr>
          <a:xfrm>
            <a:off x="6681440" y="2334280"/>
            <a:ext cx="0" cy="72008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コネクタ 20">
            <a:extLst>
              <a:ext uri="{FF2B5EF4-FFF2-40B4-BE49-F238E27FC236}">
                <a16:creationId xmlns:a16="http://schemas.microsoft.com/office/drawing/2014/main" id="{2C2AF133-1DC3-AB4F-95A1-8BB32D36B9AF}"/>
              </a:ext>
            </a:extLst>
          </p:cNvPr>
          <p:cNvCxnSpPr/>
          <p:nvPr/>
        </p:nvCxnSpPr>
        <p:spPr>
          <a:xfrm>
            <a:off x="7401520" y="2334280"/>
            <a:ext cx="0" cy="72008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コネクタ 21">
            <a:extLst>
              <a:ext uri="{FF2B5EF4-FFF2-40B4-BE49-F238E27FC236}">
                <a16:creationId xmlns:a16="http://schemas.microsoft.com/office/drawing/2014/main" id="{59857822-FAB8-B24F-B30E-330C8DDDE188}"/>
              </a:ext>
            </a:extLst>
          </p:cNvPr>
          <p:cNvCxnSpPr/>
          <p:nvPr/>
        </p:nvCxnSpPr>
        <p:spPr>
          <a:xfrm>
            <a:off x="8121600" y="2334280"/>
            <a:ext cx="0" cy="72008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4CC12117-E575-6948-8AFD-F656328A673B}"/>
              </a:ext>
            </a:extLst>
          </p:cNvPr>
          <p:cNvSpPr txBox="1"/>
          <p:nvPr/>
        </p:nvSpPr>
        <p:spPr>
          <a:xfrm>
            <a:off x="274320" y="1310640"/>
            <a:ext cx="87206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/>
              <a:t>ストレージは「ブロック</a:t>
            </a:r>
            <a:r>
              <a:rPr kumimoji="1" lang="en-US" altLang="ja-JP" sz="2000"/>
              <a:t>/</a:t>
            </a:r>
            <a:r>
              <a:rPr kumimoji="1" lang="ja-JP" altLang="en-US" sz="2000"/>
              <a:t>クラスタ」という単位でデータの読み書きをする</a:t>
            </a:r>
          </a:p>
        </p:txBody>
      </p:sp>
      <p:cxnSp>
        <p:nvCxnSpPr>
          <p:cNvPr id="25" name="直線矢印コネクタ 24">
            <a:extLst>
              <a:ext uri="{FF2B5EF4-FFF2-40B4-BE49-F238E27FC236}">
                <a16:creationId xmlns:a16="http://schemas.microsoft.com/office/drawing/2014/main" id="{ABB5182F-F4F2-2341-B948-7981FB1653A2}"/>
              </a:ext>
            </a:extLst>
          </p:cNvPr>
          <p:cNvCxnSpPr/>
          <p:nvPr/>
        </p:nvCxnSpPr>
        <p:spPr>
          <a:xfrm>
            <a:off x="1645920" y="2204720"/>
            <a:ext cx="69088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99A0C617-DEFE-F34B-A815-65B9A2348129}"/>
              </a:ext>
            </a:extLst>
          </p:cNvPr>
          <p:cNvSpPr txBox="1"/>
          <p:nvPr/>
        </p:nvSpPr>
        <p:spPr>
          <a:xfrm>
            <a:off x="1696720" y="1818640"/>
            <a:ext cx="580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4KB</a:t>
            </a:r>
            <a:endParaRPr kumimoji="1" lang="ja-JP" altLang="en-US"/>
          </a:p>
        </p:txBody>
      </p:sp>
      <p:pic>
        <p:nvPicPr>
          <p:cNvPr id="27" name="図 26">
            <a:extLst>
              <a:ext uri="{FF2B5EF4-FFF2-40B4-BE49-F238E27FC236}">
                <a16:creationId xmlns:a16="http://schemas.microsoft.com/office/drawing/2014/main" id="{831595A5-44E7-FF4D-9AEE-0283AA1F77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920" y="4453890"/>
            <a:ext cx="1168400" cy="1587500"/>
          </a:xfrm>
          <a:prstGeom prst="rect">
            <a:avLst/>
          </a:prstGeom>
        </p:spPr>
      </p:pic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C6073560-7406-2045-A63B-7720B7FC0284}"/>
              </a:ext>
            </a:extLst>
          </p:cNvPr>
          <p:cNvSpPr txBox="1"/>
          <p:nvPr/>
        </p:nvSpPr>
        <p:spPr>
          <a:xfrm>
            <a:off x="2143760" y="4643120"/>
            <a:ext cx="584006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このまえの報告書は</a:t>
            </a:r>
            <a:r>
              <a:rPr kumimoji="1" lang="en-US" altLang="ja-JP"/>
              <a:t>0</a:t>
            </a:r>
            <a:r>
              <a:rPr kumimoji="1" lang="ja-JP" altLang="en-US"/>
              <a:t>番ブロックに保存してて、</a:t>
            </a:r>
            <a:endParaRPr kumimoji="1" lang="en-US" altLang="ja-JP"/>
          </a:p>
          <a:p>
            <a:r>
              <a:rPr kumimoji="1" lang="ja-JP" altLang="en-US"/>
              <a:t>スライドデータは</a:t>
            </a:r>
            <a:r>
              <a:rPr lang="en-US" altLang="ja-JP"/>
              <a:t>2</a:t>
            </a:r>
            <a:r>
              <a:rPr lang="ja-JP" altLang="en-US"/>
              <a:t>番と</a:t>
            </a:r>
            <a:r>
              <a:rPr lang="en-US" altLang="ja-JP"/>
              <a:t>3</a:t>
            </a:r>
            <a:r>
              <a:rPr lang="ja-JP" altLang="en-US"/>
              <a:t>番と</a:t>
            </a:r>
            <a:r>
              <a:rPr lang="en-US" altLang="ja-JP"/>
              <a:t>5</a:t>
            </a:r>
            <a:r>
              <a:rPr lang="ja-JP" altLang="en-US"/>
              <a:t>番に分けて保存してて、</a:t>
            </a:r>
            <a:endParaRPr lang="en-US" altLang="ja-JP"/>
          </a:p>
          <a:p>
            <a:r>
              <a:rPr lang="ja-JP" altLang="en-US"/>
              <a:t>いま</a:t>
            </a:r>
            <a:r>
              <a:rPr lang="en-US" altLang="ja-JP"/>
              <a:t>16KB</a:t>
            </a:r>
            <a:r>
              <a:rPr lang="ja-JP" altLang="en-US"/>
              <a:t>のファイルを保存したいから、</a:t>
            </a:r>
            <a:r>
              <a:rPr lang="en-US" altLang="ja-JP"/>
              <a:t> 1,4,6,7</a:t>
            </a:r>
            <a:r>
              <a:rPr lang="ja-JP" altLang="en-US"/>
              <a:t>の</a:t>
            </a:r>
            <a:endParaRPr lang="en-US" altLang="ja-JP"/>
          </a:p>
          <a:p>
            <a:r>
              <a:rPr lang="en-US" altLang="ja-JP"/>
              <a:t>4</a:t>
            </a:r>
            <a:r>
              <a:rPr lang="ja-JP" altLang="en-US"/>
              <a:t>ブロック使って</a:t>
            </a:r>
            <a:r>
              <a:rPr lang="en-US" altLang="ja-JP"/>
              <a:t>……</a:t>
            </a:r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AECBE18D-ACC9-9749-BC8E-23296CC0A31D}"/>
              </a:ext>
            </a:extLst>
          </p:cNvPr>
          <p:cNvSpPr txBox="1"/>
          <p:nvPr/>
        </p:nvSpPr>
        <p:spPr>
          <a:xfrm>
            <a:off x="264160" y="3931920"/>
            <a:ext cx="7109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「どのブロックに何があるか？」を人間が管理するのはとても大変</a:t>
            </a:r>
          </a:p>
        </p:txBody>
      </p:sp>
      <p:sp>
        <p:nvSpPr>
          <p:cNvPr id="30" name="角丸四角形吹き出し 29">
            <a:extLst>
              <a:ext uri="{FF2B5EF4-FFF2-40B4-BE49-F238E27FC236}">
                <a16:creationId xmlns:a16="http://schemas.microsoft.com/office/drawing/2014/main" id="{E32BBCAE-E631-6943-A680-55BD606908DE}"/>
              </a:ext>
            </a:extLst>
          </p:cNvPr>
          <p:cNvSpPr/>
          <p:nvPr/>
        </p:nvSpPr>
        <p:spPr>
          <a:xfrm>
            <a:off x="2082800" y="4531360"/>
            <a:ext cx="5709920" cy="1351280"/>
          </a:xfrm>
          <a:prstGeom prst="wedgeRoundRectCallout">
            <a:avLst>
              <a:gd name="adj1" fmla="val -53573"/>
              <a:gd name="adj2" fmla="val 10620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右矢印 30">
            <a:extLst>
              <a:ext uri="{FF2B5EF4-FFF2-40B4-BE49-F238E27FC236}">
                <a16:creationId xmlns:a16="http://schemas.microsoft.com/office/drawing/2014/main" id="{E439E7BB-50C5-2F47-AC1F-E0348E0D8B9E}"/>
              </a:ext>
            </a:extLst>
          </p:cNvPr>
          <p:cNvSpPr/>
          <p:nvPr/>
        </p:nvSpPr>
        <p:spPr>
          <a:xfrm>
            <a:off x="1005840" y="6228079"/>
            <a:ext cx="477520" cy="378037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ADEB8847-6A0C-4948-BB95-7408A07E327D}"/>
              </a:ext>
            </a:extLst>
          </p:cNvPr>
          <p:cNvSpPr txBox="1"/>
          <p:nvPr/>
        </p:nvSpPr>
        <p:spPr>
          <a:xfrm>
            <a:off x="1747520" y="6238240"/>
            <a:ext cx="6417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ブロックの使用状況を管理してくれるのがファイルシステム</a:t>
            </a:r>
          </a:p>
        </p:txBody>
      </p:sp>
    </p:spTree>
    <p:extLst>
      <p:ext uri="{BB962C8B-B14F-4D97-AF65-F5344CB8AC3E}">
        <p14:creationId xmlns:p14="http://schemas.microsoft.com/office/powerpoint/2010/main" val="2591489835"/>
      </p:ext>
    </p:extLst>
  </p:cSld>
  <p:clrMapOvr>
    <a:masterClrMapping/>
  </p:clrMapOvr>
</p:sld>
</file>

<file path=ppt/theme/theme1.xml><?xml version="1.0" encoding="utf-8"?>
<a:theme xmlns:a="http://schemas.openxmlformats.org/drawingml/2006/main" name="mytheme">
  <a:themeElements>
    <a:clrScheme name="パーセル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講義用">
      <a:majorFont>
        <a:latin typeface="Arial"/>
        <a:ea typeface="HGｺﾞｼｯｸE"/>
        <a:cs typeface=""/>
      </a:majorFont>
      <a:minorFont>
        <a:latin typeface="Arial"/>
        <a:ea typeface="HGｺﾞｼｯｸE"/>
        <a:cs typeface=""/>
      </a:minorFont>
    </a:fontScheme>
    <a:fmtScheme name="パーセル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>
    <a:spDef>
      <a:spPr>
        <a:solidFill>
          <a:srgbClr val="FF0000"/>
        </a:solidFill>
        <a:ln>
          <a:solidFill>
            <a:schemeClr val="tx1"/>
          </a:solidFill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mytheme" id="{E1BF1D55-1AD3-4BBB-A44C-816519D4C6CA}" vid="{196106AD-F892-4F38-BE8D-BAABCB0A2E1E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mytheme</Template>
  <TotalTime>4030</TotalTime>
  <Words>2043</Words>
  <Application>Microsoft Office PowerPoint</Application>
  <PresentationFormat>画面に合わせる (4:3)</PresentationFormat>
  <Paragraphs>362</Paragraphs>
  <Slides>31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8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31</vt:i4>
      </vt:variant>
    </vt:vector>
  </HeadingPairs>
  <TitlesOfParts>
    <vt:vector size="40" baseType="lpstr">
      <vt:lpstr>HGｺﾞｼｯｸE</vt:lpstr>
      <vt:lpstr>Menlo</vt:lpstr>
      <vt:lpstr>Monaco</vt:lpstr>
      <vt:lpstr>MS Gothic</vt:lpstr>
      <vt:lpstr>MS Gothic</vt:lpstr>
      <vt:lpstr>游ゴシック</vt:lpstr>
      <vt:lpstr>Arial</vt:lpstr>
      <vt:lpstr>Courier New</vt:lpstr>
      <vt:lpstr>mytheme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watanabe</dc:creator>
  <cp:lastModifiedBy>渡辺 宙志</cp:lastModifiedBy>
  <cp:revision>850</cp:revision>
  <dcterms:created xsi:type="dcterms:W3CDTF">2019-01-02T05:23:01Z</dcterms:created>
  <dcterms:modified xsi:type="dcterms:W3CDTF">2021-11-09T04:42:08Z</dcterms:modified>
</cp:coreProperties>
</file>